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74" r:id="rId1"/>
  </p:sldMasterIdLst>
  <p:notesMasterIdLst>
    <p:notesMasterId r:id="rId63"/>
  </p:notesMasterIdLst>
  <p:sldIdLst>
    <p:sldId id="353" r:id="rId2"/>
    <p:sldId id="274" r:id="rId3"/>
    <p:sldId id="275" r:id="rId4"/>
    <p:sldId id="351" r:id="rId5"/>
    <p:sldId id="276" r:id="rId6"/>
    <p:sldId id="346" r:id="rId7"/>
    <p:sldId id="277" r:id="rId8"/>
    <p:sldId id="350" r:id="rId9"/>
    <p:sldId id="278" r:id="rId10"/>
    <p:sldId id="279" r:id="rId11"/>
    <p:sldId id="280" r:id="rId12"/>
    <p:sldId id="344" r:id="rId13"/>
    <p:sldId id="281" r:id="rId14"/>
    <p:sldId id="294" r:id="rId15"/>
    <p:sldId id="282" r:id="rId16"/>
    <p:sldId id="283" r:id="rId17"/>
    <p:sldId id="284" r:id="rId18"/>
    <p:sldId id="285" r:id="rId19"/>
    <p:sldId id="348" r:id="rId20"/>
    <p:sldId id="349" r:id="rId21"/>
    <p:sldId id="287" r:id="rId22"/>
    <p:sldId id="288" r:id="rId23"/>
    <p:sldId id="289" r:id="rId24"/>
    <p:sldId id="295" r:id="rId25"/>
    <p:sldId id="296" r:id="rId26"/>
    <p:sldId id="297" r:id="rId27"/>
    <p:sldId id="298" r:id="rId28"/>
    <p:sldId id="299" r:id="rId29"/>
    <p:sldId id="300" r:id="rId30"/>
    <p:sldId id="301" r:id="rId31"/>
    <p:sldId id="302" r:id="rId32"/>
    <p:sldId id="303" r:id="rId33"/>
    <p:sldId id="290" r:id="rId34"/>
    <p:sldId id="304" r:id="rId35"/>
    <p:sldId id="305" r:id="rId36"/>
    <p:sldId id="335" r:id="rId37"/>
    <p:sldId id="336" r:id="rId38"/>
    <p:sldId id="337" r:id="rId39"/>
    <p:sldId id="338" r:id="rId40"/>
    <p:sldId id="342" r:id="rId41"/>
    <p:sldId id="308" r:id="rId42"/>
    <p:sldId id="309" r:id="rId43"/>
    <p:sldId id="310" r:id="rId44"/>
    <p:sldId id="341" r:id="rId45"/>
    <p:sldId id="319" r:id="rId46"/>
    <p:sldId id="320" r:id="rId47"/>
    <p:sldId id="321" r:id="rId48"/>
    <p:sldId id="322" r:id="rId49"/>
    <p:sldId id="323" r:id="rId50"/>
    <p:sldId id="343" r:id="rId51"/>
    <p:sldId id="324" r:id="rId52"/>
    <p:sldId id="352" r:id="rId53"/>
    <p:sldId id="325" r:id="rId54"/>
    <p:sldId id="326" r:id="rId55"/>
    <p:sldId id="327" r:id="rId56"/>
    <p:sldId id="328" r:id="rId57"/>
    <p:sldId id="329" r:id="rId58"/>
    <p:sldId id="330" r:id="rId59"/>
    <p:sldId id="331" r:id="rId60"/>
    <p:sldId id="339" r:id="rId61"/>
    <p:sldId id="340" r:id="rId6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3"/>
    <p:restoredTop sz="94650"/>
  </p:normalViewPr>
  <p:slideViewPr>
    <p:cSldViewPr snapToGrid="0" snapToObjects="1">
      <p:cViewPr>
        <p:scale>
          <a:sx n="103" d="100"/>
          <a:sy n="103" d="100"/>
        </p:scale>
        <p:origin x="-177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82F94C-E730-6444-88E5-735ADE5D88EE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6EC394-0331-254E-ACB6-5A43EDC38E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2600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6EC394-0331-254E-ACB6-5A43EDC38ED5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6EC394-0331-254E-ACB6-5A43EDC38ED5}" type="slidenum">
              <a:rPr lang="ru-RU" smtClean="0"/>
              <a:pPr/>
              <a:t>31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6EC394-0331-254E-ACB6-5A43EDC38ED5}" type="slidenum">
              <a:rPr lang="ru-RU" smtClean="0"/>
              <a:pPr/>
              <a:t>38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5923F103-BC34-4FE4-A40E-EDDEECFDA5D0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049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ое изобра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ru-RU" smtClean="0"/>
              <a:t>Чтобы добавить рисунок, перетащите его на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92752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80425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490835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с имен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3779174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с цита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164055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975929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6D93-FCAC-47E0-A2EE-787E62CA814C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0982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464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197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66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902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36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911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4812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730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ru-RU" smtClean="0"/>
              <a:t>Чтобы добавить рисунок, перетащите его на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872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BE451C3-0FF4-47C4-B829-773ADF60F88C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3211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75" r:id="rId1"/>
    <p:sldLayoutId id="2147483976" r:id="rId2"/>
    <p:sldLayoutId id="2147483977" r:id="rId3"/>
    <p:sldLayoutId id="2147483978" r:id="rId4"/>
    <p:sldLayoutId id="2147483979" r:id="rId5"/>
    <p:sldLayoutId id="2147483980" r:id="rId6"/>
    <p:sldLayoutId id="2147483981" r:id="rId7"/>
    <p:sldLayoutId id="2147483982" r:id="rId8"/>
    <p:sldLayoutId id="2147483983" r:id="rId9"/>
    <p:sldLayoutId id="2147483984" r:id="rId10"/>
    <p:sldLayoutId id="2147483985" r:id="rId11"/>
    <p:sldLayoutId id="2147483986" r:id="rId12"/>
    <p:sldLayoutId id="2147483987" r:id="rId13"/>
    <p:sldLayoutId id="2147483988" r:id="rId14"/>
    <p:sldLayoutId id="2147483989" r:id="rId15"/>
    <p:sldLayoutId id="2147483990" r:id="rId16"/>
    <p:sldLayoutId id="2147483991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hyperlink" Target="http://ivo.garant.ru/document?id=4000000&amp;sub=0" TargetMode="Externa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2772" y="2041451"/>
            <a:ext cx="812327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Окружной научно-практический семинар</a:t>
            </a:r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</a:br>
            <a:r>
              <a:rPr lang="ru-RU" sz="3200" b="1" dirty="0" smtClean="0">
                <a:cs typeface="Times New Roman" pitchFamily="18" charset="0"/>
              </a:rPr>
              <a:t>«Организация и проведение предварительных, периодических, внеочередных медицинских осмотров и экспертизы профессиональной пригодности лиц, работающих во вредных и (или) опасных условиях труда»</a:t>
            </a:r>
            <a:endParaRPr lang="ru-RU" sz="32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600364" y="692727"/>
            <a:ext cx="3343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8" name="Изображение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932" y="125347"/>
            <a:ext cx="4258425" cy="1243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970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8000" y="424873"/>
            <a:ext cx="837738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cs typeface="Times New Roman" pitchFamily="18" charset="0"/>
              </a:rPr>
              <a:t>Постановление Правительства РФ </a:t>
            </a:r>
          </a:p>
          <a:p>
            <a:pPr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от 19 февраля 2015 г. N 143</a:t>
            </a:r>
            <a:r>
              <a:rPr lang="ru-RU" sz="3200" b="1" dirty="0" smtClean="0">
                <a:cs typeface="Times New Roman" pitchFamily="18" charset="0"/>
              </a:rPr>
              <a:t/>
            </a:r>
            <a:br>
              <a:rPr lang="ru-RU" sz="3200" b="1" dirty="0" smtClean="0">
                <a:cs typeface="Times New Roman" pitchFamily="18" charset="0"/>
              </a:rPr>
            </a:br>
            <a:r>
              <a:rPr lang="ru-RU" sz="3200" b="1" dirty="0" smtClean="0">
                <a:cs typeface="Times New Roman" pitchFamily="18" charset="0"/>
              </a:rPr>
              <a:t>"Об утверждении перечня заболеваний, при наличии которых противопоказано владение оружием, и о внесении изменения в Правила оборота гражданского и служебного оружия и патронов к нему на территории Российской Федерации«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Опубликовано 3 марта 2015 г.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Вступило в силу: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7 марта 2015 г.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6400" y="406400"/>
            <a:ext cx="822036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cs typeface="Times New Roman" pitchFamily="18" charset="0"/>
              </a:rPr>
              <a:t>Федеральный закон Российской Федерации </a:t>
            </a:r>
          </a:p>
          <a:p>
            <a:pPr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от 21 июля 2014 г. N 227-ФЗ 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"О внесении изменений в отдельные законодательные акты Российской Федерации в связи с совершенствованием законодательства об обороте оружия"</a:t>
            </a:r>
          </a:p>
        </p:txBody>
      </p:sp>
      <p:pic>
        <p:nvPicPr>
          <p:cNvPr id="3" name="Picture 4" descr="i?id=6f4d75a21f241597f998dafced4f69c8-95-144&amp;n=33&amp;h=19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22638" y="4321532"/>
            <a:ext cx="2895600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97442" y="595423"/>
            <a:ext cx="7931888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cs typeface="Times New Roman" pitchFamily="18" charset="0"/>
              </a:rPr>
              <a:t>ФЕДЕРАЛЬНЫЙ ЗАКОН</a:t>
            </a:r>
            <a:endParaRPr lang="ru-RU" sz="3200" dirty="0" smtClean="0"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РОССИЙСКОЙ ФЕДЕРАЦИИ</a:t>
            </a:r>
            <a:endParaRPr lang="ru-RU" sz="3200" dirty="0" smtClean="0"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solidFill>
                  <a:srgbClr val="FFFF00"/>
                </a:solidFill>
                <a:cs typeface="Times New Roman" pitchFamily="18" charset="0"/>
              </a:rPr>
              <a:t>от 13 июля 2015 года N 230-ФЗ</a:t>
            </a:r>
            <a:endParaRPr lang="ru-RU" sz="4000" dirty="0" smtClean="0">
              <a:solidFill>
                <a:srgbClr val="FFFF00"/>
              </a:solidFill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«О ВНЕСЕНИИ ИЗМЕНЕНИЙ</a:t>
            </a:r>
            <a:endParaRPr lang="ru-RU" sz="3200" dirty="0" smtClean="0"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В ОТДЕЛЬНЫЕ ЗАКОНОДАТЕЛЬНЫЕ АКТЫ РОССИЙСКОЙ ФЕДЕРАЦИИ»</a:t>
            </a:r>
            <a:endParaRPr lang="ru-RU" sz="3200" dirty="0" smtClean="0"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Вступил  в силу:24 июля 2015 г.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8000" y="554182"/>
            <a:ext cx="817418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sz="3200" b="1" dirty="0" smtClean="0">
                <a:cs typeface="Times New Roman" pitchFamily="18" charset="0"/>
              </a:rPr>
              <a:t>ПРИКАЗ</a:t>
            </a:r>
            <a:r>
              <a:rPr kumimoji="1" lang="ru-RU" sz="3200" b="1" dirty="0" smtClean="0">
                <a:cs typeface="Times New Roman" pitchFamily="18" charset="0"/>
              </a:rPr>
              <a:t> МЗ РФ </a:t>
            </a:r>
          </a:p>
          <a:p>
            <a:pPr algn="ctr"/>
            <a:r>
              <a:rPr kumimoji="1" lang="en-US" sz="4000" b="1" dirty="0" smtClean="0">
                <a:solidFill>
                  <a:srgbClr val="FFFF00"/>
                </a:solidFill>
                <a:cs typeface="Times New Roman" pitchFamily="18" charset="0"/>
              </a:rPr>
              <a:t>от 11 сентября 2000 г. N</a:t>
            </a:r>
            <a:r>
              <a:rPr kumimoji="1" lang="ru-RU" sz="4000" b="1" dirty="0" smtClean="0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kumimoji="1" lang="en-US" sz="4000" b="1" dirty="0" smtClean="0">
                <a:solidFill>
                  <a:srgbClr val="FFFF00"/>
                </a:solidFill>
                <a:cs typeface="Times New Roman" pitchFamily="18" charset="0"/>
              </a:rPr>
              <a:t>344</a:t>
            </a:r>
            <a:endParaRPr kumimoji="1" lang="ru-RU" sz="4000" b="1" dirty="0" smtClean="0">
              <a:solidFill>
                <a:srgbClr val="FFFF00"/>
              </a:solidFill>
              <a:cs typeface="Times New Roman" pitchFamily="18" charset="0"/>
            </a:endParaRPr>
          </a:p>
          <a:p>
            <a:pPr algn="ctr"/>
            <a:r>
              <a:rPr kumimoji="1" lang="ru-RU" sz="3200" b="1" dirty="0" smtClean="0">
                <a:cs typeface="Times New Roman" pitchFamily="18" charset="0"/>
              </a:rPr>
              <a:t>«</a:t>
            </a:r>
            <a:r>
              <a:rPr kumimoji="1" lang="en-US" sz="3200" b="1" dirty="0" smtClean="0">
                <a:cs typeface="Times New Roman" pitchFamily="18" charset="0"/>
              </a:rPr>
              <a:t>О МЕДИЦИНСКОМ ОСВИДЕТЕЛЬСТВОВАНИИ ГРАЖДАН ДЛЯ ВЫДАЧИ</a:t>
            </a:r>
            <a:r>
              <a:rPr kumimoji="1" lang="ru-RU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smtClean="0">
                <a:cs typeface="Times New Roman" pitchFamily="18" charset="0"/>
              </a:rPr>
              <a:t>ЛИЦЕНЗИИ НА ПРАВО</a:t>
            </a:r>
            <a:r>
              <a:rPr kumimoji="1" lang="ru-RU" sz="3200" b="1" dirty="0" smtClean="0">
                <a:cs typeface="Times New Roman" pitchFamily="18" charset="0"/>
              </a:rPr>
              <a:t>  </a:t>
            </a:r>
            <a:r>
              <a:rPr kumimoji="1" lang="en-US" sz="3200" b="1" dirty="0" smtClean="0">
                <a:cs typeface="Times New Roman" pitchFamily="18" charset="0"/>
              </a:rPr>
              <a:t>ПРИОБРЕТЕНИЯ ОРУЖИЯ</a:t>
            </a:r>
            <a:r>
              <a:rPr kumimoji="1" lang="ru-RU" sz="3200" b="1" dirty="0" smtClean="0">
                <a:cs typeface="Times New Roman" pitchFamily="18" charset="0"/>
              </a:rPr>
              <a:t>»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23014" y="659219"/>
            <a:ext cx="7857460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cs typeface="Times New Roman" pitchFamily="18" charset="0"/>
              </a:rPr>
              <a:t>Проект</a:t>
            </a:r>
          </a:p>
          <a:p>
            <a:pPr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от 13.02.2015 г.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 О Порядке проведения медицинского освидетельствования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на наличие медицинских противопоказаний к владению оружием 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и форме медицинского заключения об отсутствии (наличии) медицинских противопоказаний к владению оружием.</a:t>
            </a:r>
          </a:p>
          <a:p>
            <a:endParaRPr lang="ru-RU" dirty="0"/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28073" y="489527"/>
            <a:ext cx="8321963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cs typeface="Times New Roman" pitchFamily="18" charset="0"/>
              </a:rPr>
              <a:t>Приказ МЗ и СР РФ </a:t>
            </a:r>
          </a:p>
          <a:p>
            <a:pPr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от 12 июля 2010 г. N 512 </a:t>
            </a:r>
            <a:r>
              <a:rPr lang="ru-RU" sz="3600" b="1" dirty="0" err="1" smtClean="0">
                <a:solidFill>
                  <a:srgbClr val="FFFF00"/>
                </a:solidFill>
                <a:cs typeface="Times New Roman" pitchFamily="18" charset="0"/>
              </a:rPr>
              <a:t>н</a:t>
            </a:r>
            <a:r>
              <a:rPr lang="ru-RU" sz="3600" b="1" u="sng" dirty="0" smtClean="0">
                <a:solidFill>
                  <a:srgbClr val="FFFF00"/>
                </a:solidFill>
                <a:cs typeface="Times New Roman" pitchFamily="18" charset="0"/>
              </a:rPr>
              <a:t> 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"О внесении изменений в приказ МЗ РФ от 11 сентября 2000 г. N 344 "О медицинском освидетельствовании граждан для выдачи лицензий на право приобретения оружия"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Зарегистрирован в Минюсте РФ 30 августа 2010 г. N 18287</a:t>
            </a:r>
            <a:endParaRPr lang="ru-RU" sz="3200" dirty="0" smtClean="0"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8619" y="544946"/>
            <a:ext cx="843280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3399"/>
                </a:solidFill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Для прохождения медицинского освидетельствования с целью получения лицензии на приобретение оружия гражданин получает бланк </a:t>
            </a:r>
          </a:p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учетной формы № 046-1 </a:t>
            </a:r>
          </a:p>
          <a:p>
            <a:r>
              <a:rPr lang="ru-RU" sz="3200" b="1" dirty="0" smtClean="0">
                <a:cs typeface="Times New Roman" pitchFamily="18" charset="0"/>
              </a:rPr>
              <a:t>«Медицинское заключение по результатам медицинского освидетельствования для получения лицензии на приобретение оружия»</a:t>
            </a:r>
            <a:endParaRPr lang="ru-RU" sz="3200" dirty="0"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2379" y="544943"/>
            <a:ext cx="794327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В данном медицинском освидетельствовании принимают участие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врач-терапевт и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 врач-офтальмолог</a:t>
            </a:r>
            <a:r>
              <a:rPr lang="ru-RU" sz="3200" b="1" dirty="0" smtClean="0">
                <a:cs typeface="Times New Roman" pitchFamily="18" charset="0"/>
              </a:rPr>
              <a:t>. </a:t>
            </a:r>
          </a:p>
          <a:p>
            <a:r>
              <a:rPr lang="ru-RU" sz="3200" b="1" dirty="0" smtClean="0">
                <a:cs typeface="Times New Roman" pitchFamily="18" charset="0"/>
              </a:rPr>
              <a:t>     В случае отсутствия врачей-специалистов в медицинской организации, возможно, их привлечение на договорной основе.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0909" y="532809"/>
            <a:ext cx="7804727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Осмотр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врачом-психиатром</a:t>
            </a:r>
            <a:r>
              <a:rPr lang="ru-RU" sz="3200" b="1" dirty="0" smtClean="0">
                <a:cs typeface="Times New Roman" pitchFamily="18" charset="0"/>
              </a:rPr>
              <a:t> и </a:t>
            </a:r>
          </a:p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врачом-психиатром-наркологом</a:t>
            </a:r>
            <a:r>
              <a:rPr lang="ru-RU" sz="3200" b="1" dirty="0" smtClean="0">
                <a:cs typeface="Times New Roman" pitchFamily="18" charset="0"/>
              </a:rPr>
              <a:t> при проведении медицинского освидетельствования на наличие медицинских противопоказаний к владению оружием</a:t>
            </a:r>
          </a:p>
          <a:p>
            <a:r>
              <a:rPr lang="ru-RU" sz="3200" b="1" dirty="0" smtClean="0"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и химико-токсикологические исследования </a:t>
            </a:r>
            <a:r>
              <a:rPr lang="ru-RU" sz="3200" b="1" dirty="0" smtClean="0">
                <a:cs typeface="Times New Roman" pitchFamily="18" charset="0"/>
              </a:rPr>
              <a:t>наличия в организме человека наркотических средств, психотропных веществ и их метаболитов</a:t>
            </a:r>
            <a:endParaRPr lang="ru-RU" sz="3200" b="1" dirty="0"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0025" y="547844"/>
            <a:ext cx="7931889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 осуществляется в медицинских организациях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государственной или муниципальной </a:t>
            </a:r>
            <a:r>
              <a:rPr lang="ru-RU" sz="3200" b="1" dirty="0" smtClean="0">
                <a:cs typeface="Times New Roman" pitchFamily="18" charset="0"/>
              </a:rPr>
              <a:t>системы здравоохранения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по месту жительства</a:t>
            </a:r>
            <a:r>
              <a:rPr lang="ru-RU" sz="3600" b="1" dirty="0" smtClean="0"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(пребывания) гражданина РФ.</a:t>
            </a:r>
            <a:endParaRPr lang="ru-RU" sz="3200" dirty="0" smtClean="0"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37021" y="1063256"/>
            <a:ext cx="844225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cs typeface="Times New Roman" pitchFamily="18" charset="0"/>
              </a:rPr>
              <a:t>Медицинские освидетельствования граждан на владение  оружием: новое в законодательстве </a:t>
            </a:r>
            <a:endParaRPr lang="ru-RU" sz="4000" b="1" dirty="0" smtClean="0">
              <a:cs typeface="Times New Roman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37309" y="5050235"/>
            <a:ext cx="793403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cs typeface="Times New Roman" pitchFamily="18" charset="0"/>
              </a:rPr>
              <a:t>Доцент, канд. мед. наук</a:t>
            </a:r>
          </a:p>
          <a:p>
            <a:pPr algn="ctr"/>
            <a:r>
              <a:rPr lang="ru-RU" sz="4000" b="1" dirty="0" smtClean="0">
                <a:cs typeface="Times New Roman" pitchFamily="18" charset="0"/>
              </a:rPr>
              <a:t>Петрук Юлия Александровна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7245" y="552893"/>
            <a:ext cx="8506047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Медицинское освидетельствование на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наличие медицинских противопоказаний </a:t>
            </a:r>
            <a:r>
              <a:rPr lang="ru-RU" sz="3200" b="1" dirty="0" smtClean="0">
                <a:cs typeface="Times New Roman" pitchFamily="18" charset="0"/>
              </a:rPr>
              <a:t>к владению оружием и </a:t>
            </a:r>
          </a:p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химико-токсикологические исследования </a:t>
            </a:r>
            <a:r>
              <a:rPr lang="ru-RU" sz="3200" b="1" dirty="0" smtClean="0">
                <a:cs typeface="Times New Roman" pitchFamily="18" charset="0"/>
              </a:rPr>
              <a:t>наличия в организме человека наркотических средств, психотропных веществ и их метаболитов 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осуществляются за счет средств граждан.</a:t>
            </a:r>
            <a:endParaRPr lang="ru-RU" sz="3600" b="1" dirty="0">
              <a:solidFill>
                <a:srgbClr val="FF99FF"/>
              </a:solidFill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81891" y="2073009"/>
            <a:ext cx="798021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sz="3200" b="1" dirty="0" smtClean="0">
                <a:solidFill>
                  <a:srgbClr val="FFFF00"/>
                </a:solidFill>
                <a:cs typeface="Times New Roman" pitchFamily="18" charset="0"/>
              </a:rPr>
              <a:t> МЕДИЦИНСКОЕ  ЗАКЛЮЧЕНИЕ</a:t>
            </a:r>
          </a:p>
          <a:p>
            <a:pPr algn="ctr"/>
            <a:r>
              <a:rPr kumimoji="1" lang="en-US" sz="3200" b="1" dirty="0" err="1" smtClean="0">
                <a:cs typeface="Times New Roman" pitchFamily="18" charset="0"/>
              </a:rPr>
              <a:t>по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результатам</a:t>
            </a:r>
            <a:r>
              <a:rPr kumimoji="1" lang="en-US" sz="3200" b="1" dirty="0" smtClean="0">
                <a:cs typeface="Times New Roman" pitchFamily="18" charset="0"/>
              </a:rPr>
              <a:t>  </a:t>
            </a:r>
            <a:r>
              <a:rPr kumimoji="1" lang="en-US" sz="3200" b="1" dirty="0" err="1" smtClean="0">
                <a:cs typeface="Times New Roman" pitchFamily="18" charset="0"/>
              </a:rPr>
              <a:t>освидетельствования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гражданина</a:t>
            </a:r>
            <a:r>
              <a:rPr kumimoji="1" lang="en-US" sz="3200" b="1" dirty="0" smtClean="0">
                <a:cs typeface="Times New Roman" pitchFamily="18" charset="0"/>
              </a:rPr>
              <a:t>  </a:t>
            </a:r>
            <a:r>
              <a:rPr kumimoji="1" lang="en-US" sz="3200" b="1" dirty="0" err="1" smtClean="0">
                <a:cs typeface="Times New Roman" pitchFamily="18" charset="0"/>
              </a:rPr>
              <a:t>для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получения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лицензи</a:t>
            </a:r>
            <a:r>
              <a:rPr kumimoji="1" lang="ru-RU" sz="3200" b="1" dirty="0" smtClean="0">
                <a:cs typeface="Times New Roman" pitchFamily="18" charset="0"/>
              </a:rPr>
              <a:t>и</a:t>
            </a:r>
          </a:p>
          <a:p>
            <a:pPr algn="ctr"/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на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приобретение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оружия</a:t>
            </a:r>
            <a:endParaRPr kumimoji="1" lang="en-US" sz="3200" b="1" dirty="0" smtClean="0">
              <a:cs typeface="Times New Roman" pitchFamily="18" charset="0"/>
            </a:endParaRPr>
          </a:p>
          <a:p>
            <a:r>
              <a:rPr kumimoji="1" lang="ru-RU" sz="3200" b="1" dirty="0" smtClean="0">
                <a:cs typeface="Times New Roman" pitchFamily="18" charset="0"/>
              </a:rPr>
              <a:t>1. </a:t>
            </a:r>
            <a:r>
              <a:rPr kumimoji="1" lang="en-US" sz="3200" b="1" dirty="0" err="1" smtClean="0">
                <a:cs typeface="Times New Roman" pitchFamily="18" charset="0"/>
              </a:rPr>
              <a:t>Фамилия</a:t>
            </a:r>
            <a:r>
              <a:rPr kumimoji="1" lang="en-US" sz="3200" b="1" dirty="0" smtClean="0">
                <a:cs typeface="Times New Roman" pitchFamily="18" charset="0"/>
              </a:rPr>
              <a:t>, </a:t>
            </a:r>
            <a:r>
              <a:rPr kumimoji="1" lang="en-US" sz="3200" b="1" dirty="0" err="1" smtClean="0">
                <a:cs typeface="Times New Roman" pitchFamily="18" charset="0"/>
              </a:rPr>
              <a:t>имя</a:t>
            </a:r>
            <a:r>
              <a:rPr kumimoji="1" lang="en-US" sz="3200" b="1" dirty="0" smtClean="0">
                <a:cs typeface="Times New Roman" pitchFamily="18" charset="0"/>
              </a:rPr>
              <a:t>, </a:t>
            </a:r>
            <a:r>
              <a:rPr kumimoji="1" lang="en-US" sz="3200" b="1" dirty="0" err="1" smtClean="0">
                <a:cs typeface="Times New Roman" pitchFamily="18" charset="0"/>
              </a:rPr>
              <a:t>отчество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endParaRPr kumimoji="1" lang="ru-RU" sz="3200" b="1" dirty="0" smtClean="0">
              <a:cs typeface="Times New Roman" pitchFamily="18" charset="0"/>
            </a:endParaRPr>
          </a:p>
          <a:p>
            <a:r>
              <a:rPr kumimoji="1" lang="ru-RU" sz="3200" b="1" dirty="0" smtClean="0">
                <a:cs typeface="Times New Roman" pitchFamily="18" charset="0"/>
              </a:rPr>
              <a:t>2. </a:t>
            </a:r>
            <a:r>
              <a:rPr kumimoji="1" lang="en-US" sz="3200" b="1" dirty="0" err="1" smtClean="0">
                <a:cs typeface="Times New Roman" pitchFamily="18" charset="0"/>
              </a:rPr>
              <a:t>Пол</a:t>
            </a:r>
            <a:endParaRPr kumimoji="1" lang="en-US" sz="3200" b="1" dirty="0" smtClean="0">
              <a:cs typeface="Times New Roman" pitchFamily="18" charset="0"/>
            </a:endParaRPr>
          </a:p>
          <a:p>
            <a:r>
              <a:rPr kumimoji="1" lang="ru-RU" sz="3200" b="1" dirty="0" smtClean="0">
                <a:cs typeface="Times New Roman" pitchFamily="18" charset="0"/>
              </a:rPr>
              <a:t>3. </a:t>
            </a:r>
            <a:r>
              <a:rPr kumimoji="1" lang="en-US" sz="3200" b="1" dirty="0" err="1" smtClean="0">
                <a:cs typeface="Times New Roman" pitchFamily="18" charset="0"/>
              </a:rPr>
              <a:t>Дата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рождения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endParaRPr kumimoji="1" lang="ru-RU" sz="3200" b="1" dirty="0" smtClean="0">
              <a:cs typeface="Times New Roman" pitchFamily="18" charset="0"/>
            </a:endParaRPr>
          </a:p>
          <a:p>
            <a:r>
              <a:rPr kumimoji="1" lang="ru-RU" sz="3200" b="1" dirty="0" smtClean="0">
                <a:cs typeface="Times New Roman" pitchFamily="18" charset="0"/>
              </a:rPr>
              <a:t>4. </a:t>
            </a:r>
            <a:r>
              <a:rPr kumimoji="1" lang="en-US" sz="3200" b="1" dirty="0" err="1" smtClean="0">
                <a:cs typeface="Times New Roman" pitchFamily="18" charset="0"/>
              </a:rPr>
              <a:t>Домашний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адрес</a:t>
            </a:r>
            <a:endParaRPr lang="ru-RU" sz="3200" dirty="0" smtClean="0"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81891" y="609600"/>
            <a:ext cx="7269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664214"/>
              </p:ext>
            </p:extLst>
          </p:nvPr>
        </p:nvGraphicFramePr>
        <p:xfrm>
          <a:off x="1071419" y="341745"/>
          <a:ext cx="7490690" cy="17312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5345"/>
                <a:gridCol w="3745345"/>
              </a:tblGrid>
              <a:tr h="6371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Медицинская документация</a:t>
                      </a:r>
                      <a:endParaRPr kumimoji="1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Утверждена МЗ РФ</a:t>
                      </a:r>
                    </a:p>
                    <a:p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ФОРМА №</a:t>
                      </a:r>
                      <a:r>
                        <a:rPr kumimoji="1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046-1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от 11.09. 2000 г.</a:t>
                      </a:r>
                      <a:r>
                        <a:rPr kumimoji="1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№ 344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0364" y="692727"/>
            <a:ext cx="7915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1353625"/>
              </p:ext>
            </p:extLst>
          </p:nvPr>
        </p:nvGraphicFramePr>
        <p:xfrm>
          <a:off x="397164" y="476966"/>
          <a:ext cx="7730836" cy="56801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7225"/>
                <a:gridCol w="2799500"/>
                <a:gridCol w="901931"/>
                <a:gridCol w="1382180"/>
              </a:tblGrid>
              <a:tr h="137998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+mn-lt"/>
                        </a:rPr>
                        <a:t>Специалисты</a:t>
                      </a:r>
                    </a:p>
                    <a:p>
                      <a:endParaRPr lang="ru-RU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+mn-lt"/>
                        </a:rPr>
                        <a:t>Наличие противопоказаний (подчеркнуть)</a:t>
                      </a:r>
                    </a:p>
                    <a:p>
                      <a:endParaRPr lang="ru-RU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+mn-lt"/>
                        </a:rPr>
                        <a:t>Дата</a:t>
                      </a:r>
                    </a:p>
                    <a:p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+mn-lt"/>
                        </a:rPr>
                        <a:t>Подпись</a:t>
                      </a:r>
                    </a:p>
                    <a:p>
                      <a:pPr algn="r"/>
                      <a:endParaRPr lang="ru-RU" dirty="0">
                        <a:latin typeface="+mn-lt"/>
                      </a:endParaRPr>
                    </a:p>
                  </a:txBody>
                  <a:tcPr/>
                </a:tc>
              </a:tr>
              <a:tr h="85953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</a:rPr>
                        <a:t>Врач психиатр</a:t>
                      </a:r>
                    </a:p>
                    <a:p>
                      <a:endParaRPr lang="ru-RU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+mn-lt"/>
                        </a:rPr>
                        <a:t>выявлено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+mn-lt"/>
                        </a:rPr>
                        <a:t>не выявлено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latin typeface="+mn-lt"/>
                      </a:endParaRPr>
                    </a:p>
                  </a:txBody>
                  <a:tcPr/>
                </a:tc>
              </a:tr>
              <a:tr h="105528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+mn-lt"/>
                        </a:rPr>
                        <a:t>Врач психиатр-нарколог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+mn-lt"/>
                        </a:rPr>
                        <a:t>выявлено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+mn-lt"/>
                        </a:rPr>
                        <a:t>не выявлено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latin typeface="+mn-lt"/>
                      </a:endParaRPr>
                    </a:p>
                  </a:txBody>
                  <a:tcPr/>
                </a:tc>
              </a:tr>
              <a:tr h="91243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</a:rPr>
                        <a:t>Врач офтальмолог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+mn-lt"/>
                        </a:rPr>
                        <a:t>выявлено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+mn-lt"/>
                        </a:rPr>
                        <a:t>не выявлено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latin typeface="+mn-lt"/>
                      </a:endParaRPr>
                    </a:p>
                  </a:txBody>
                  <a:tcPr/>
                </a:tc>
              </a:tr>
              <a:tr h="1120224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+mn-lt"/>
                        </a:rPr>
                        <a:t>Врач терапевт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+mn-lt"/>
                        </a:rPr>
                        <a:t>выявлено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+mn-lt"/>
                        </a:rPr>
                        <a:t>не выявлено</a:t>
                      </a:r>
                    </a:p>
                    <a:p>
                      <a:pPr algn="ctr"/>
                      <a:endParaRPr lang="ru-RU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9382" y="534493"/>
            <a:ext cx="817418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Заключение: </a:t>
            </a:r>
            <a:r>
              <a:rPr kumimoji="1" lang="ru-RU" sz="3200" b="1" dirty="0" smtClean="0">
                <a:cs typeface="Times New Roman" pitchFamily="18" charset="0"/>
              </a:rPr>
              <a:t>Врачебной комиссии медицинской организации                                                    </a:t>
            </a:r>
            <a:r>
              <a:rPr kumimoji="1"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Печать</a:t>
            </a:r>
            <a:r>
              <a:rPr kumimoji="1" lang="ru-RU" sz="3200" b="1" dirty="0" smtClean="0">
                <a:cs typeface="Times New Roman" pitchFamily="18" charset="0"/>
              </a:rPr>
              <a:t> медицинской организации</a:t>
            </a:r>
          </a:p>
          <a:p>
            <a:r>
              <a:rPr kumimoji="1" lang="ru-RU" sz="3200" b="1" dirty="0" smtClean="0">
                <a:cs typeface="Times New Roman" pitchFamily="18" charset="0"/>
              </a:rPr>
              <a:t>      </a:t>
            </a:r>
            <a:r>
              <a:rPr kumimoji="1" lang="ru-RU" sz="3200" b="1" dirty="0" smtClean="0">
                <a:solidFill>
                  <a:srgbClr val="FF99FF"/>
                </a:solidFill>
                <a:cs typeface="Times New Roman" pitchFamily="18" charset="0"/>
              </a:rPr>
              <a:t>Примечание: </a:t>
            </a:r>
            <a:r>
              <a:rPr kumimoji="1" lang="ru-RU" sz="3200" b="1" dirty="0" smtClean="0">
                <a:cs typeface="Times New Roman" pitchFamily="18" charset="0"/>
              </a:rPr>
              <a:t>в графе </a:t>
            </a:r>
          </a:p>
          <a:p>
            <a:r>
              <a:rPr kumimoji="1" lang="ru-RU" sz="3200" b="1" dirty="0" smtClean="0">
                <a:cs typeface="Times New Roman" pitchFamily="18" charset="0"/>
              </a:rPr>
              <a:t>«Наличие противопоказаний» подчеркивается слово «выявлено» или</a:t>
            </a:r>
          </a:p>
          <a:p>
            <a:r>
              <a:rPr kumimoji="1" lang="ru-RU" sz="3200" b="1" dirty="0" smtClean="0">
                <a:cs typeface="Times New Roman" pitchFamily="18" charset="0"/>
              </a:rPr>
              <a:t> «не выявлено», что означает наличие или отсутствие заболеваний, указанных в </a:t>
            </a:r>
            <a:r>
              <a:rPr kumimoji="1"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Постановлении Правительства РФ 19.02.2015 г. № 143.</a:t>
            </a:r>
            <a:endParaRPr lang="ru-RU" sz="3600" dirty="0" smtClean="0">
              <a:solidFill>
                <a:srgbClr val="FFFF00"/>
              </a:solidFill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1055" y="544945"/>
            <a:ext cx="803563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cs typeface="Times New Roman" pitchFamily="18" charset="0"/>
              </a:rPr>
              <a:t>Постановление Правительства РФ </a:t>
            </a:r>
          </a:p>
          <a:p>
            <a:pPr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от 19 февраля 2015 г. N 143</a:t>
            </a:r>
            <a:r>
              <a:rPr lang="ru-RU" sz="3200" b="1" dirty="0" smtClean="0">
                <a:cs typeface="Times New Roman" pitchFamily="18" charset="0"/>
              </a:rPr>
              <a:t/>
            </a:r>
            <a:br>
              <a:rPr lang="ru-RU" sz="3200" b="1" dirty="0" smtClean="0">
                <a:cs typeface="Times New Roman" pitchFamily="18" charset="0"/>
              </a:rPr>
            </a:br>
            <a:r>
              <a:rPr lang="ru-RU" sz="3200" b="1" dirty="0" smtClean="0">
                <a:cs typeface="Times New Roman" pitchFamily="18" charset="0"/>
              </a:rPr>
              <a:t>"Об утверждении перечня заболеваний, при наличии которых противопоказано владение оружием, и о внесении изменения в Правила оборота гражданского и служебного оружия и патронов к нему на территории Российской Федерации«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Опубликовано 3 марта 2015 г.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Вступило в силу: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7 марта 2015 г</a:t>
            </a:r>
            <a:endParaRPr lang="ru-RU" sz="3600" dirty="0">
              <a:solidFill>
                <a:srgbClr val="FFFF00"/>
              </a:solidFill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7712" y="127591"/>
            <a:ext cx="8591107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11200" indent="-711200"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Перечень</a:t>
            </a:r>
            <a:b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заболеваний</a:t>
            </a:r>
            <a:r>
              <a:rPr lang="ru-RU" sz="3200" b="1" dirty="0" smtClean="0">
                <a:cs typeface="Times New Roman" pitchFamily="18" charset="0"/>
              </a:rPr>
              <a:t>, при наличии которых противопоказано владение оружием</a:t>
            </a:r>
            <a:br>
              <a:rPr lang="ru-RU" sz="3200" b="1" dirty="0" smtClean="0">
                <a:cs typeface="Times New Roman" pitchFamily="18" charset="0"/>
              </a:rPr>
            </a:br>
            <a:r>
              <a:rPr lang="ru-RU" sz="3200" b="1" dirty="0" smtClean="0">
                <a:cs typeface="Times New Roman" pitchFamily="18" charset="0"/>
              </a:rPr>
              <a:t>(утв. постановлением Правительства РФ от 19 февраля 2015 г. N 143)</a:t>
            </a:r>
          </a:p>
          <a:p>
            <a:pPr marL="711200" indent="-711200"/>
            <a:r>
              <a:rPr lang="ru-RU" sz="3200" b="1" dirty="0" smtClean="0">
                <a:cs typeface="Times New Roman" pitchFamily="18" charset="0"/>
              </a:rPr>
              <a:t>1</a:t>
            </a:r>
            <a:r>
              <a:rPr lang="ru-RU" sz="2800" b="1" dirty="0" smtClean="0">
                <a:cs typeface="Times New Roman" pitchFamily="18" charset="0"/>
              </a:rPr>
              <a:t>.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Психические расстройства и расстройства поведения</a:t>
            </a:r>
            <a:r>
              <a:rPr lang="ru-RU" sz="3200" dirty="0" smtClean="0">
                <a:solidFill>
                  <a:srgbClr val="FFFF00"/>
                </a:solidFill>
                <a:cs typeface="Times New Roman" pitchFamily="18" charset="0"/>
              </a:rPr>
              <a:t> </a:t>
            </a:r>
          </a:p>
          <a:p>
            <a:pPr marL="711200" indent="-711200"/>
            <a:r>
              <a:rPr lang="ru-RU" sz="2800" b="1" dirty="0" smtClean="0">
                <a:cs typeface="Times New Roman" pitchFamily="18" charset="0"/>
              </a:rPr>
              <a:t>1. Хронические и затяжные психические расстройства с тяжелыми стойкими или часто обостряющимися болезненными проявлениями: </a:t>
            </a:r>
          </a:p>
          <a:p>
            <a:pPr marL="711200" indent="-711200"/>
            <a:r>
              <a:rPr lang="ru-RU" sz="2800" b="1" dirty="0" smtClean="0">
                <a:cs typeface="Times New Roman" pitchFamily="18" charset="0"/>
              </a:rPr>
              <a:t>1.1. Органические, включая симптоматические, психические расстройства </a:t>
            </a:r>
          </a:p>
          <a:p>
            <a:pPr marL="711200" indent="-711200"/>
            <a:r>
              <a:rPr lang="ru-RU" sz="2800" b="1" dirty="0" smtClean="0">
                <a:cs typeface="Times New Roman" pitchFamily="18" charset="0"/>
              </a:rPr>
              <a:t>1.2. Шизофрения, шизотипические и бредовые расстройства 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0291" y="489527"/>
            <a:ext cx="817418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1.3. Расстройства настроения (аффективные расстройства)</a:t>
            </a:r>
          </a:p>
          <a:p>
            <a:r>
              <a:rPr lang="ru-RU" sz="3200" b="1" dirty="0" smtClean="0">
                <a:cs typeface="Times New Roman" pitchFamily="18" charset="0"/>
              </a:rPr>
              <a:t>1.4. Невротические, связанные со стрессом, и соматоформные расстройства</a:t>
            </a:r>
          </a:p>
          <a:p>
            <a:r>
              <a:rPr lang="ru-RU" sz="3200" b="1" dirty="0" smtClean="0">
                <a:cs typeface="Times New Roman" pitchFamily="18" charset="0"/>
              </a:rPr>
              <a:t>1.5. Расстройства личности и поведения в зрелом возрасте</a:t>
            </a:r>
          </a:p>
          <a:p>
            <a:r>
              <a:rPr lang="ru-RU" sz="3200" b="1" dirty="0" smtClean="0">
                <a:cs typeface="Times New Roman" pitchFamily="18" charset="0"/>
              </a:rPr>
              <a:t>1.6. Умственная отсталость</a:t>
            </a:r>
          </a:p>
          <a:p>
            <a:r>
              <a:rPr lang="ru-RU" sz="3200" b="1" dirty="0" smtClean="0">
                <a:cs typeface="Times New Roman" pitchFamily="18" charset="0"/>
              </a:rPr>
              <a:t>2.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Психические расстройства и расстройства поведения, связанные </a:t>
            </a:r>
          </a:p>
          <a:p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с употреблением психоактивных веществ**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6448" y="191387"/>
            <a:ext cx="8488862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II</a:t>
            </a:r>
            <a:r>
              <a:rPr lang="ru-RU" sz="3600" b="1" dirty="0" smtClean="0">
                <a:cs typeface="Times New Roman" pitchFamily="18" charset="0"/>
              </a:rPr>
              <a:t>.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Болезни глаза и его придаточного аппарата</a:t>
            </a:r>
          </a:p>
          <a:p>
            <a:r>
              <a:rPr lang="ru-RU" sz="3200" b="1" dirty="0" smtClean="0">
                <a:cs typeface="Times New Roman" pitchFamily="18" charset="0"/>
              </a:rPr>
              <a:t>3. Болезни глаза и его придаточного аппарата, сопровождающиеся снижением остроты зрения ниже 0,5 на лучшем глазу и ниже 0,2 на худшем глазу, или ниже 0,7 на одном глазу при отсутствии зрения на другом, или при непереносимости коррекции (очковой, контактной) при двух открытых глазах, а также сопровождающиеся концентрическим сужением поля зрения каждого глаза до 20 градусов и менее 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9382" y="544945"/>
            <a:ext cx="810952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* Международная статистическая классификация болезней и проблем, связанных со здоровьем (10-й пересмотр).</a:t>
            </a:r>
          </a:p>
          <a:p>
            <a:r>
              <a:rPr lang="ru-RU" sz="3200" b="1" dirty="0" smtClean="0">
                <a:cs typeface="Times New Roman" pitchFamily="18" charset="0"/>
              </a:rPr>
              <a:t>** Не являются медицинским противопоказанием при наличии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стойкой ремиссии в течение не менее  3 лет.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2582" y="544945"/>
            <a:ext cx="8248073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cs typeface="Times New Roman" pitchFamily="18" charset="0"/>
              </a:rPr>
              <a:t>ПРИКАЗ  МЗ СРРФ</a:t>
            </a:r>
          </a:p>
          <a:p>
            <a:pPr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от 17 февраля 2012 г. N 139н</a:t>
            </a:r>
          </a:p>
          <a:p>
            <a:pPr algn="ctr"/>
            <a:r>
              <a:rPr lang="ru-RU" sz="2400" b="1" dirty="0" smtClean="0">
                <a:cs typeface="Times New Roman" pitchFamily="18" charset="0"/>
              </a:rPr>
              <a:t> ОБ УТВЕРЖДЕНИИ МЕТОДИКИ ОПРЕДЕЛЕНИЯ РАЗМЕРА ПЛАТЫ ЗА ОКАЗАНИЕ НЕОБХОДИМОЙ И ОБЯЗАТЕЛЬНОЙ УСЛУГИ ПО МЕДИЦИНСКОМУ ОСВИДЕТЕЛЬСТВОВАНИЮ</a:t>
            </a:r>
          </a:p>
          <a:p>
            <a:pPr algn="ctr"/>
            <a:r>
              <a:rPr lang="ru-RU" sz="2400" b="1" dirty="0" smtClean="0">
                <a:cs typeface="Times New Roman" pitchFamily="18" charset="0"/>
              </a:rPr>
              <a:t>С ВЫДАЧЕЙ СПРАВКИ В ЦЕЛЯХ ПРЕДОСТАВЛЕНИЯ ГОСУДАРСТВЕННЫХ УСЛУГ ФЕДЕРАЛЬНЫМИ ОРГАНАМИ ИСПОЛНИТЕЛЬНОЙ ВЛАСТИ И ПРЕДЕЛЬНЫХ РАЗМЕРОВ ПЛАТЫ ЗА ЕЕ ОКАЗАНИЕ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387" y="1016000"/>
            <a:ext cx="803821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cs typeface="Times New Roman" pitchFamily="18" charset="0"/>
              </a:rPr>
              <a:t>ФЕДЕРАЛЬНЫЙ ЗАКОН РФ </a:t>
            </a:r>
          </a:p>
          <a:p>
            <a:pPr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от  13.12.96 г. N 150-ФЗ</a:t>
            </a:r>
            <a:r>
              <a:rPr lang="ru-RU" sz="3200" b="1" dirty="0" smtClean="0">
                <a:cs typeface="Times New Roman" pitchFamily="18" charset="0"/>
              </a:rPr>
              <a:t/>
            </a:r>
            <a:br>
              <a:rPr lang="ru-RU" sz="3200" b="1" dirty="0" smtClean="0">
                <a:cs typeface="Times New Roman" pitchFamily="18" charset="0"/>
              </a:rPr>
            </a:br>
            <a:r>
              <a:rPr lang="ru-RU" sz="3200" b="1" dirty="0" smtClean="0">
                <a:cs typeface="Times New Roman" pitchFamily="18" charset="0"/>
              </a:rPr>
              <a:t> «ОБ ОРУЖИИ»</a:t>
            </a:r>
          </a:p>
          <a:p>
            <a:pPr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(ред. от 29.12.2015)</a:t>
            </a:r>
          </a:p>
          <a:p>
            <a:pPr algn="ctr"/>
            <a:r>
              <a:rPr lang="ru-RU" b="1" dirty="0" smtClean="0"/>
              <a:t> </a:t>
            </a:r>
          </a:p>
        </p:txBody>
      </p:sp>
      <p:pic>
        <p:nvPicPr>
          <p:cNvPr id="3" name="Picture 4" descr="i?id=6f4d75a21f241597f998dafced4f69c8-95-144&amp;n=33&amp;h=19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19441" y="3630927"/>
            <a:ext cx="2895600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Изображение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9384" y="535708"/>
            <a:ext cx="8026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Предельный размер платы </a:t>
            </a:r>
            <a:r>
              <a:rPr lang="ru-RU" sz="3200" b="1" dirty="0" smtClean="0">
                <a:cs typeface="Times New Roman" pitchFamily="18" charset="0"/>
              </a:rPr>
              <a:t>за оказание необходимой и обязательной услуги по медицинскому освидетельствованию, в случае, если она оказывается в целях предоставления государственной услуги, предметом которой выступает выдача лицензии на право приобретения оружия,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не должен превышать сумму </a:t>
            </a:r>
          </a:p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975 руб. 14 коп. </a:t>
            </a:r>
            <a:endParaRPr lang="ru-RU" sz="3600" dirty="0" smtClean="0">
              <a:solidFill>
                <a:srgbClr val="FFFF00"/>
              </a:solidFill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9382" y="535709"/>
            <a:ext cx="828501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Стоимость услуг, составляющих необходимую и</a:t>
            </a:r>
            <a:r>
              <a:rPr lang="ru-RU" sz="3200" dirty="0" smtClean="0"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обязательную услугу по медицинскому освидетельствованию, в случае, если она оказывается в целях предоставления государственной услуги, предметом которой выступает выдача лицензии на право приобретения оружия,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не должна превышать:</a:t>
            </a:r>
            <a:endParaRPr lang="ru-RU" sz="3200" dirty="0">
              <a:solidFill>
                <a:srgbClr val="FFFF00"/>
              </a:solidFill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0909" y="554181"/>
            <a:ext cx="8146473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профилактический прием </a:t>
            </a:r>
          </a:p>
          <a:p>
            <a:pPr>
              <a:buClr>
                <a:srgbClr val="FFC000"/>
              </a:buClr>
              <a:buFont typeface="Wingdings" pitchFamily="2" charset="2"/>
              <a:buNone/>
            </a:pP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врача-терапевта – 209,79 руб.;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профилактический прием </a:t>
            </a:r>
          </a:p>
          <a:p>
            <a:pPr>
              <a:buClr>
                <a:srgbClr val="FFC000"/>
              </a:buClr>
              <a:buFont typeface="Wingdings" pitchFamily="2" charset="2"/>
              <a:buNone/>
            </a:pP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врача-офтальмолога - 324,80 руб.;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профилактический прием </a:t>
            </a:r>
          </a:p>
          <a:p>
            <a:pPr>
              <a:buClr>
                <a:srgbClr val="FFC000"/>
              </a:buClr>
              <a:buFont typeface="Wingdings" pitchFamily="2" charset="2"/>
              <a:buNone/>
            </a:pP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врача-психиатра – 223,69 руб.;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профилактический прием </a:t>
            </a:r>
          </a:p>
          <a:p>
            <a:pPr>
              <a:buClr>
                <a:srgbClr val="FFC000"/>
              </a:buClr>
              <a:buFont typeface="Wingdings" pitchFamily="2" charset="2"/>
              <a:buNone/>
            </a:pP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врача психиатра-нарколога - 216,86 руб.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3418" y="517236"/>
            <a:ext cx="8164946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Приказ № 302н от 12.04.2011 г.</a:t>
            </a:r>
          </a:p>
          <a:p>
            <a:pPr algn="ctr"/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приложение 2, п.7</a:t>
            </a:r>
            <a:endParaRPr lang="en-US" sz="3200" b="1" dirty="0" smtClean="0">
              <a:solidFill>
                <a:srgbClr val="FFFF00"/>
              </a:solidFill>
              <a:cs typeface="Times New Roman" pitchFamily="18" charset="0"/>
            </a:endParaRPr>
          </a:p>
          <a:p>
            <a:r>
              <a:rPr lang="ru-RU" sz="3200" b="1" dirty="0" smtClean="0">
                <a:cs typeface="Times New Roman" pitchFamily="18" charset="0"/>
              </a:rPr>
              <a:t>Работы в </a:t>
            </a:r>
            <a:endParaRPr lang="en-US" sz="3200" b="1" dirty="0" smtClean="0">
              <a:cs typeface="Times New Roman" pitchFamily="18" charset="0"/>
            </a:endParaRP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en-US" sz="3200" b="1" dirty="0" smtClean="0"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военизированной охране,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 службах спецсвязи, </a:t>
            </a:r>
            <a:endParaRPr lang="en-US" sz="3200" b="1" dirty="0" smtClean="0">
              <a:cs typeface="Times New Roman" pitchFamily="18" charset="0"/>
            </a:endParaRP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en-US" sz="3200" b="1" dirty="0" smtClean="0"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аппарате инкассации,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банковских структурах, </a:t>
            </a:r>
            <a:endParaRPr lang="en-US" sz="3200" b="1" dirty="0" smtClean="0">
              <a:cs typeface="Times New Roman" pitchFamily="18" charset="0"/>
            </a:endParaRP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en-US" sz="3200" b="1" dirty="0" smtClean="0"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других ведомствах и службах, </a:t>
            </a:r>
          </a:p>
          <a:p>
            <a:pPr>
              <a:buClr>
                <a:srgbClr val="FF0066"/>
              </a:buClr>
              <a:buFont typeface="Wingdings" pitchFamily="2" charset="2"/>
              <a:buNone/>
            </a:pPr>
            <a:r>
              <a:rPr lang="ru-RU" sz="3200" b="1" dirty="0" smtClean="0">
                <a:cs typeface="Times New Roman" pitchFamily="18" charset="0"/>
              </a:rPr>
              <a:t>которым разрешено 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ношение оружия и его применение</a:t>
            </a:r>
            <a:endParaRPr lang="ru-RU" sz="3600" dirty="0" smtClean="0">
              <a:solidFill>
                <a:srgbClr val="FF99FF"/>
              </a:solidFill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1673" y="581890"/>
            <a:ext cx="8072582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Специалисты: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2800" b="1" dirty="0" smtClean="0">
                <a:cs typeface="Times New Roman" pitchFamily="18" charset="0"/>
              </a:rPr>
              <a:t> Терапевт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2800" b="1" dirty="0" smtClean="0">
                <a:cs typeface="Times New Roman" pitchFamily="18" charset="0"/>
              </a:rPr>
              <a:t> Невролог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2800" b="1" dirty="0" smtClean="0">
                <a:cs typeface="Times New Roman" pitchFamily="18" charset="0"/>
              </a:rPr>
              <a:t> Оториноларинголог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2800" b="1" dirty="0" smtClean="0">
                <a:cs typeface="Times New Roman" pitchFamily="18" charset="0"/>
              </a:rPr>
              <a:t> Офтальмолог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2800" b="1" dirty="0" smtClean="0">
                <a:cs typeface="Times New Roman" pitchFamily="18" charset="0"/>
              </a:rPr>
              <a:t> Дерматовенеролог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2800" b="1" dirty="0" smtClean="0">
                <a:cs typeface="Times New Roman" pitchFamily="18" charset="0"/>
              </a:rPr>
              <a:t> Хирург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2800" b="1" dirty="0" smtClean="0">
                <a:cs typeface="Times New Roman" pitchFamily="18" charset="0"/>
              </a:rPr>
              <a:t> Психиатр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2800" b="1" dirty="0" smtClean="0">
                <a:cs typeface="Times New Roman" pitchFamily="18" charset="0"/>
              </a:rPr>
              <a:t> Нарколог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2800" b="1" dirty="0" smtClean="0">
                <a:cs typeface="Times New Roman" pitchFamily="18" charset="0"/>
              </a:rPr>
              <a:t> Врачи психиатрической </a:t>
            </a:r>
          </a:p>
          <a:p>
            <a:pPr>
              <a:buClr>
                <a:srgbClr val="FFC000"/>
              </a:buClr>
              <a:buFont typeface="Wingdings" pitchFamily="2" charset="2"/>
              <a:buNone/>
            </a:pPr>
            <a:r>
              <a:rPr lang="ru-RU" sz="2800" b="1" dirty="0" smtClean="0">
                <a:cs typeface="Times New Roman" pitchFamily="18" charset="0"/>
              </a:rPr>
              <a:t>комиссии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2800" b="1" dirty="0" smtClean="0">
                <a:cs typeface="Times New Roman" pitchFamily="18" charset="0"/>
              </a:rPr>
              <a:t> Гинеколог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369455"/>
            <a:ext cx="813723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Периодичность – 1 раз в год</a:t>
            </a:r>
          </a:p>
          <a:p>
            <a:pPr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Исследования: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dirty="0" smtClean="0"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Острота зрения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</a:t>
            </a:r>
            <a:r>
              <a:rPr lang="ru-RU" sz="3200" dirty="0" smtClean="0"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Поля зрения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Аудиометрия</a:t>
            </a:r>
            <a:endParaRPr lang="ru-RU" sz="3200" b="1" u="sng" dirty="0" smtClean="0">
              <a:cs typeface="Times New Roman" pitchFamily="18" charset="0"/>
            </a:endParaRP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Исследование вестибулярной функции</a:t>
            </a:r>
            <a:endParaRPr lang="ru-RU" sz="3200" dirty="0" smtClean="0"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1055" y="600364"/>
            <a:ext cx="824807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ru-RU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smtClean="0">
                <a:cs typeface="Times New Roman" pitchFamily="18" charset="0"/>
              </a:rPr>
              <a:t>При </a:t>
            </a:r>
            <a:r>
              <a:rPr kumimoji="1" lang="en-US" sz="3200" b="1" dirty="0" err="1" smtClean="0">
                <a:cs typeface="Times New Roman" pitchFamily="18" charset="0"/>
              </a:rPr>
              <a:t>проведении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предварительных</a:t>
            </a:r>
            <a:r>
              <a:rPr kumimoji="1" lang="en-US" sz="3200" b="1" dirty="0" smtClean="0">
                <a:cs typeface="Times New Roman" pitchFamily="18" charset="0"/>
              </a:rPr>
              <a:t> и </a:t>
            </a:r>
            <a:r>
              <a:rPr kumimoji="1" lang="en-US" sz="3200" b="1" dirty="0" err="1" smtClean="0">
                <a:cs typeface="Times New Roman" pitchFamily="18" charset="0"/>
              </a:rPr>
              <a:t>периодических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осмотров</a:t>
            </a:r>
            <a:r>
              <a:rPr kumimoji="1" lang="en-US" sz="3200" b="1" dirty="0" smtClean="0">
                <a:cs typeface="Times New Roman" pitchFamily="18" charset="0"/>
              </a:rPr>
              <a:t> (ПМО) </a:t>
            </a:r>
            <a:r>
              <a:rPr kumimoji="1" lang="en-US" sz="3200" b="1" dirty="0" err="1" smtClean="0">
                <a:cs typeface="Times New Roman" pitchFamily="18" charset="0"/>
              </a:rPr>
              <a:t>всем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обследуемым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smtClean="0">
                <a:solidFill>
                  <a:srgbClr val="FFFF00"/>
                </a:solidFill>
                <a:cs typeface="Times New Roman" pitchFamily="18" charset="0"/>
              </a:rPr>
              <a:t>в </a:t>
            </a:r>
            <a:r>
              <a:rPr kumimoji="1" lang="en-US" sz="3200" b="1" dirty="0" err="1" smtClean="0">
                <a:solidFill>
                  <a:srgbClr val="FFFF00"/>
                </a:solidFill>
                <a:cs typeface="Times New Roman" pitchFamily="18" charset="0"/>
              </a:rPr>
              <a:t>обязательном</a:t>
            </a:r>
            <a:r>
              <a:rPr kumimoji="1" lang="en-US" sz="3200" b="1" dirty="0" smtClean="0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solidFill>
                  <a:srgbClr val="FFFF00"/>
                </a:solidFill>
                <a:cs typeface="Times New Roman" pitchFamily="18" charset="0"/>
              </a:rPr>
              <a:t>порядке</a:t>
            </a:r>
            <a:r>
              <a:rPr kumimoji="1" lang="en-US" sz="3200" b="1" dirty="0" smtClean="0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solidFill>
                  <a:srgbClr val="FFFF00"/>
                </a:solidFill>
                <a:cs typeface="Times New Roman" pitchFamily="18" charset="0"/>
              </a:rPr>
              <a:t>проводятся</a:t>
            </a:r>
            <a:r>
              <a:rPr kumimoji="1" lang="en-US" sz="3200" b="1" dirty="0" smtClean="0">
                <a:solidFill>
                  <a:srgbClr val="FFFF00"/>
                </a:solidFill>
                <a:cs typeface="Times New Roman" pitchFamily="18" charset="0"/>
              </a:rPr>
              <a:t>:</a:t>
            </a:r>
            <a:endParaRPr kumimoji="1" lang="ru-RU" sz="3200" b="1" dirty="0" smtClean="0">
              <a:solidFill>
                <a:srgbClr val="FFFF00"/>
              </a:solidFill>
              <a:cs typeface="Times New Roman" pitchFamily="18" charset="0"/>
            </a:endParaRP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kumimoji="1" lang="ru-RU" sz="3200" b="1" dirty="0" smtClean="0">
                <a:cs typeface="Times New Roman" pitchFamily="18" charset="0"/>
              </a:rPr>
              <a:t>  </a:t>
            </a:r>
            <a:r>
              <a:rPr kumimoji="1" lang="en-US" sz="3200" b="1" dirty="0" err="1" smtClean="0">
                <a:solidFill>
                  <a:srgbClr val="FFFF00"/>
                </a:solidFill>
                <a:cs typeface="Times New Roman" pitchFamily="18" charset="0"/>
              </a:rPr>
              <a:t>клинический</a:t>
            </a:r>
            <a:r>
              <a:rPr kumimoji="1" lang="en-US" sz="3200" b="1" dirty="0" smtClean="0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solidFill>
                  <a:srgbClr val="FFFF00"/>
                </a:solidFill>
                <a:cs typeface="Times New Roman" pitchFamily="18" charset="0"/>
              </a:rPr>
              <a:t>анализ</a:t>
            </a:r>
            <a:r>
              <a:rPr kumimoji="1" lang="en-US" sz="3200" b="1" dirty="0" smtClean="0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solidFill>
                  <a:srgbClr val="FFFF00"/>
                </a:solidFill>
                <a:cs typeface="Times New Roman" pitchFamily="18" charset="0"/>
              </a:rPr>
              <a:t>крови</a:t>
            </a:r>
            <a:r>
              <a:rPr kumimoji="1" lang="en-US" sz="3200" b="1" dirty="0" smtClean="0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kumimoji="1" lang="en-US" sz="3200" b="1" dirty="0" smtClean="0">
                <a:cs typeface="Times New Roman" pitchFamily="18" charset="0"/>
              </a:rPr>
              <a:t>(</a:t>
            </a:r>
            <a:r>
              <a:rPr kumimoji="1" lang="en-US" sz="3200" b="1" dirty="0" err="1" smtClean="0">
                <a:cs typeface="Times New Roman" pitchFamily="18" charset="0"/>
              </a:rPr>
              <a:t>гемоглобин</a:t>
            </a:r>
            <a:r>
              <a:rPr kumimoji="1" lang="en-US" sz="3200" b="1" dirty="0" smtClean="0">
                <a:cs typeface="Times New Roman" pitchFamily="18" charset="0"/>
              </a:rPr>
              <a:t>, </a:t>
            </a:r>
            <a:r>
              <a:rPr kumimoji="1" lang="en-US" sz="3200" b="1" dirty="0" err="1" smtClean="0">
                <a:cs typeface="Times New Roman" pitchFamily="18" charset="0"/>
              </a:rPr>
              <a:t>цветной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показатель</a:t>
            </a:r>
            <a:r>
              <a:rPr kumimoji="1" lang="en-US" sz="3200" b="1" dirty="0" smtClean="0">
                <a:cs typeface="Times New Roman" pitchFamily="18" charset="0"/>
              </a:rPr>
              <a:t>, </a:t>
            </a:r>
            <a:r>
              <a:rPr kumimoji="1" lang="en-US" sz="3200" b="1" dirty="0" err="1" smtClean="0">
                <a:cs typeface="Times New Roman" pitchFamily="18" charset="0"/>
              </a:rPr>
              <a:t>эритроциты</a:t>
            </a:r>
            <a:r>
              <a:rPr kumimoji="1" lang="en-US" sz="3200" b="1" dirty="0" smtClean="0">
                <a:cs typeface="Times New Roman" pitchFamily="18" charset="0"/>
              </a:rPr>
              <a:t>, </a:t>
            </a:r>
            <a:r>
              <a:rPr kumimoji="1" lang="ru-RU" sz="3200" b="1" dirty="0" smtClean="0">
                <a:cs typeface="Times New Roman" pitchFamily="18" charset="0"/>
              </a:rPr>
              <a:t>тромбоциты, </a:t>
            </a:r>
            <a:r>
              <a:rPr kumimoji="1" lang="en-US" sz="3200" b="1" dirty="0" err="1" smtClean="0">
                <a:cs typeface="Times New Roman" pitchFamily="18" charset="0"/>
              </a:rPr>
              <a:t>лейкоциты</a:t>
            </a:r>
            <a:r>
              <a:rPr kumimoji="1" lang="en-US" sz="3200" b="1" dirty="0" smtClean="0">
                <a:cs typeface="Times New Roman" pitchFamily="18" charset="0"/>
              </a:rPr>
              <a:t>, </a:t>
            </a:r>
            <a:r>
              <a:rPr kumimoji="1" lang="en-US" sz="3200" b="1" dirty="0" err="1" smtClean="0">
                <a:cs typeface="Times New Roman" pitchFamily="18" charset="0"/>
              </a:rPr>
              <a:t>лейкоцитарная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формула</a:t>
            </a:r>
            <a:r>
              <a:rPr kumimoji="1" lang="en-US" sz="3200" b="1" dirty="0" smtClean="0">
                <a:cs typeface="Times New Roman" pitchFamily="18" charset="0"/>
              </a:rPr>
              <a:t>, СОЭ);</a:t>
            </a:r>
            <a:endParaRPr kumimoji="1" lang="ru-RU" sz="3200" b="1" dirty="0" smtClean="0">
              <a:cs typeface="Times New Roman" pitchFamily="18" charset="0"/>
            </a:endParaRP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kumimoji="1" lang="ru-RU" sz="3200" b="1" dirty="0" smtClean="0">
                <a:cs typeface="Times New Roman" pitchFamily="18" charset="0"/>
              </a:rPr>
              <a:t>  </a:t>
            </a:r>
            <a:r>
              <a:rPr kumimoji="1" lang="en-US" sz="3200" b="1" dirty="0" err="1" smtClean="0">
                <a:solidFill>
                  <a:srgbClr val="FFFF00"/>
                </a:solidFill>
                <a:cs typeface="Times New Roman" pitchFamily="18" charset="0"/>
              </a:rPr>
              <a:t>биохимический</a:t>
            </a:r>
            <a:r>
              <a:rPr kumimoji="1" lang="en-US" sz="3200" b="1" dirty="0" smtClean="0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solidFill>
                  <a:srgbClr val="FFFF00"/>
                </a:solidFill>
                <a:cs typeface="Times New Roman" pitchFamily="18" charset="0"/>
              </a:rPr>
              <a:t>скрининг</a:t>
            </a:r>
            <a:r>
              <a:rPr kumimoji="1" lang="en-US" sz="3200" b="1" dirty="0" smtClean="0">
                <a:cs typeface="Times New Roman" pitchFamily="18" charset="0"/>
              </a:rPr>
              <a:t>: </a:t>
            </a:r>
            <a:r>
              <a:rPr kumimoji="1" lang="en-US" sz="3200" b="1" dirty="0" err="1" smtClean="0">
                <a:cs typeface="Times New Roman" pitchFamily="18" charset="0"/>
              </a:rPr>
              <a:t>содержание</a:t>
            </a:r>
            <a:r>
              <a:rPr kumimoji="1" lang="en-US" sz="3200" b="1" dirty="0" smtClean="0">
                <a:cs typeface="Times New Roman" pitchFamily="18" charset="0"/>
              </a:rPr>
              <a:t> в </a:t>
            </a:r>
            <a:r>
              <a:rPr kumimoji="1" lang="en-US" sz="3200" b="1" dirty="0" err="1" smtClean="0">
                <a:cs typeface="Times New Roman" pitchFamily="18" charset="0"/>
              </a:rPr>
              <a:t>крови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глюкозы</a:t>
            </a:r>
            <a:r>
              <a:rPr kumimoji="1" lang="en-US" sz="3200" b="1" dirty="0" smtClean="0">
                <a:cs typeface="Times New Roman" pitchFamily="18" charset="0"/>
              </a:rPr>
              <a:t>,</a:t>
            </a:r>
            <a:r>
              <a:rPr kumimoji="1" lang="ru-RU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холестерина</a:t>
            </a:r>
            <a:r>
              <a:rPr kumimoji="1" lang="en-US" sz="3200" b="1" dirty="0" smtClean="0">
                <a:cs typeface="Times New Roman" pitchFamily="18" charset="0"/>
              </a:rPr>
              <a:t>. </a:t>
            </a:r>
            <a:endParaRPr lang="ru-RU" sz="3200" b="1" dirty="0"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7927" y="535709"/>
            <a:ext cx="820189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kumimoji="1" lang="ru-RU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solidFill>
                  <a:srgbClr val="FFFF00"/>
                </a:solidFill>
                <a:cs typeface="Times New Roman" pitchFamily="18" charset="0"/>
              </a:rPr>
              <a:t>клинический</a:t>
            </a:r>
            <a:r>
              <a:rPr kumimoji="1" lang="en-US" sz="3200" b="1" dirty="0" smtClean="0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solidFill>
                  <a:srgbClr val="FFFF00"/>
                </a:solidFill>
                <a:cs typeface="Times New Roman" pitchFamily="18" charset="0"/>
              </a:rPr>
              <a:t>анализ</a:t>
            </a:r>
            <a:r>
              <a:rPr kumimoji="1" lang="en-US" sz="3200" b="1" dirty="0" smtClean="0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solidFill>
                  <a:srgbClr val="FFFF00"/>
                </a:solidFill>
                <a:cs typeface="Times New Roman" pitchFamily="18" charset="0"/>
              </a:rPr>
              <a:t>мочи</a:t>
            </a:r>
            <a:r>
              <a:rPr kumimoji="1" lang="en-US" sz="3200" b="1" dirty="0" smtClean="0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kumimoji="1" lang="en-US" sz="3200" b="1" dirty="0" smtClean="0">
                <a:cs typeface="Times New Roman" pitchFamily="18" charset="0"/>
              </a:rPr>
              <a:t>(</a:t>
            </a:r>
            <a:r>
              <a:rPr kumimoji="1" lang="en-US" sz="3200" b="1" dirty="0" err="1" smtClean="0">
                <a:cs typeface="Times New Roman" pitchFamily="18" charset="0"/>
              </a:rPr>
              <a:t>удельный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вес</a:t>
            </a:r>
            <a:r>
              <a:rPr kumimoji="1" lang="en-US" sz="3200" b="1" dirty="0" smtClean="0">
                <a:cs typeface="Times New Roman" pitchFamily="18" charset="0"/>
              </a:rPr>
              <a:t>, </a:t>
            </a:r>
            <a:r>
              <a:rPr kumimoji="1" lang="en-US" sz="3200" b="1" dirty="0" err="1" smtClean="0">
                <a:cs typeface="Times New Roman" pitchFamily="18" charset="0"/>
              </a:rPr>
              <a:t>белок</a:t>
            </a:r>
            <a:r>
              <a:rPr kumimoji="1" lang="en-US" sz="3200" b="1" dirty="0" smtClean="0">
                <a:cs typeface="Times New Roman" pitchFamily="18" charset="0"/>
              </a:rPr>
              <a:t>, </a:t>
            </a:r>
            <a:r>
              <a:rPr kumimoji="1" lang="en-US" sz="3200" b="1" dirty="0" err="1" smtClean="0">
                <a:cs typeface="Times New Roman" pitchFamily="18" charset="0"/>
              </a:rPr>
              <a:t>сахар</a:t>
            </a:r>
            <a:r>
              <a:rPr kumimoji="1" lang="en-US" sz="3200" b="1" dirty="0" smtClean="0">
                <a:cs typeface="Times New Roman" pitchFamily="18" charset="0"/>
              </a:rPr>
              <a:t>, </a:t>
            </a:r>
            <a:r>
              <a:rPr kumimoji="1" lang="en-US" sz="3200" b="1" dirty="0" err="1" smtClean="0">
                <a:cs typeface="Times New Roman" pitchFamily="18" charset="0"/>
              </a:rPr>
              <a:t>микроскопия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осадка</a:t>
            </a:r>
            <a:r>
              <a:rPr kumimoji="1" lang="en-US" sz="3200" b="1" dirty="0" smtClean="0">
                <a:cs typeface="Times New Roman" pitchFamily="18" charset="0"/>
              </a:rPr>
              <a:t>);                           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ru-RU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solidFill>
                  <a:srgbClr val="FFFF00"/>
                </a:solidFill>
                <a:cs typeface="Times New Roman" pitchFamily="18" charset="0"/>
              </a:rPr>
              <a:t>электрокардиография</a:t>
            </a:r>
            <a:r>
              <a:rPr kumimoji="1" lang="en-US" sz="3200" b="1" dirty="0" smtClean="0">
                <a:solidFill>
                  <a:srgbClr val="FFFF00"/>
                </a:solidFill>
                <a:cs typeface="Times New Roman" pitchFamily="18" charset="0"/>
              </a:rPr>
              <a:t>;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kumimoji="1" lang="en-US" sz="3200" b="1" dirty="0" smtClean="0">
                <a:cs typeface="Times New Roman" pitchFamily="18" charset="0"/>
              </a:rPr>
              <a:t>  </a:t>
            </a:r>
            <a:r>
              <a:rPr kumimoji="1" lang="ru-RU" sz="3200" b="1" dirty="0" smtClean="0">
                <a:cs typeface="Times New Roman" pitchFamily="18" charset="0"/>
              </a:rPr>
              <a:t>цифровая </a:t>
            </a:r>
            <a:r>
              <a:rPr kumimoji="1"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флюорография</a:t>
            </a:r>
            <a:r>
              <a:rPr kumimoji="1" lang="ru-RU" sz="3200" b="1" dirty="0" smtClean="0">
                <a:cs typeface="Times New Roman" pitchFamily="18" charset="0"/>
              </a:rPr>
              <a:t> или </a:t>
            </a:r>
            <a:r>
              <a:rPr kumimoji="1"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рентгенография</a:t>
            </a:r>
            <a:r>
              <a:rPr kumimoji="1" lang="ru-RU" sz="3200" b="1" dirty="0" smtClean="0">
                <a:cs typeface="Times New Roman" pitchFamily="18" charset="0"/>
              </a:rPr>
              <a:t> в 2-х проекциях (прямая и правая боковая) легких</a:t>
            </a:r>
            <a:endParaRPr lang="ru-RU" sz="3200" b="1" dirty="0"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0291" y="424873"/>
            <a:ext cx="834043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ru-RU" sz="3200" b="1" dirty="0" smtClean="0">
                <a:cs typeface="Times New Roman" pitchFamily="18" charset="0"/>
              </a:rPr>
              <a:t> </a:t>
            </a:r>
            <a:r>
              <a:rPr kumimoji="1"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Все женщины </a:t>
            </a:r>
            <a:r>
              <a:rPr kumimoji="1" lang="ru-RU" sz="3200" b="1" dirty="0" smtClean="0">
                <a:cs typeface="Times New Roman" pitchFamily="18" charset="0"/>
              </a:rPr>
              <a:t>осматриваются </a:t>
            </a:r>
          </a:p>
          <a:p>
            <a:r>
              <a:rPr kumimoji="1"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акушером-гинекологом</a:t>
            </a:r>
            <a:r>
              <a:rPr kumimoji="1" lang="ru-RU" sz="3200" b="1" dirty="0" smtClean="0">
                <a:cs typeface="Times New Roman" pitchFamily="18" charset="0"/>
              </a:rPr>
              <a:t> с проведением бактериологического (на флору) и цитологического (на атипичные клетки) исследований не реже 1 раза в год; </a:t>
            </a:r>
          </a:p>
          <a:p>
            <a:r>
              <a:rPr kumimoji="1" lang="ru-RU" sz="3200" b="1" dirty="0" smtClean="0">
                <a:cs typeface="Times New Roman" pitchFamily="18" charset="0"/>
              </a:rPr>
              <a:t>женщины в возрасте </a:t>
            </a:r>
            <a:r>
              <a:rPr kumimoji="1"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после 40 лет </a:t>
            </a:r>
            <a:r>
              <a:rPr kumimoji="1" lang="ru-RU" sz="3200" b="1" dirty="0" smtClean="0">
                <a:cs typeface="Times New Roman" pitchFamily="18" charset="0"/>
              </a:rPr>
              <a:t>проходят 1 раз в 2 года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kumimoji="1" lang="ru-RU" sz="3200" b="1" dirty="0" smtClean="0">
                <a:cs typeface="Times New Roman" pitchFamily="18" charset="0"/>
              </a:rPr>
              <a:t> маммографию или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kumimoji="1" lang="ru-RU" sz="3200" b="1" dirty="0" smtClean="0">
                <a:cs typeface="Times New Roman" pitchFamily="18" charset="0"/>
              </a:rPr>
              <a:t> УЗИ молочных желез.</a:t>
            </a:r>
            <a:endParaRPr lang="ru-RU" sz="3200" b="1" dirty="0"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7236" y="452582"/>
            <a:ext cx="82296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ru-RU" sz="3200" b="1" dirty="0" smtClean="0">
                <a:cs typeface="Times New Roman" pitchFamily="18" charset="0"/>
              </a:rPr>
              <a:t> Участие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kumimoji="1" lang="ru-RU" sz="3200" b="1" dirty="0" smtClean="0">
                <a:cs typeface="Times New Roman" pitchFamily="18" charset="0"/>
              </a:rPr>
              <a:t> врача-терапевта,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kumimoji="1" lang="ru-RU" sz="3200" b="1" dirty="0" smtClean="0">
                <a:cs typeface="Times New Roman" pitchFamily="18" charset="0"/>
              </a:rPr>
              <a:t> врача-психиатра и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kumimoji="1" lang="ru-RU" sz="3200" b="1" dirty="0" smtClean="0">
                <a:cs typeface="Times New Roman" pitchFamily="18" charset="0"/>
              </a:rPr>
              <a:t> врача-нарколога при прохождении </a:t>
            </a:r>
            <a:r>
              <a:rPr kumimoji="1"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предварительного и периодического </a:t>
            </a:r>
            <a:r>
              <a:rPr kumimoji="1" lang="ru-RU" sz="3200" b="1" dirty="0" smtClean="0">
                <a:cs typeface="Times New Roman" pitchFamily="18" charset="0"/>
              </a:rPr>
              <a:t>медицинского осмотра является обязательным </a:t>
            </a:r>
            <a:r>
              <a:rPr kumimoji="1"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для всех категорий обследуемых.</a:t>
            </a:r>
            <a:endParaRPr lang="ru-RU" sz="3600" b="1" dirty="0" smtClean="0">
              <a:solidFill>
                <a:srgbClr val="FFFF00"/>
              </a:solidFill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4977" y="545589"/>
            <a:ext cx="7899991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В Федеральный  Закон РФ</a:t>
            </a:r>
          </a:p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от 13 декабря 1996 года N 150-ФЗ </a:t>
            </a:r>
          </a:p>
          <a:p>
            <a:r>
              <a:rPr lang="ru-RU" sz="3200" b="1" dirty="0" smtClean="0">
                <a:cs typeface="Times New Roman" pitchFamily="18" charset="0"/>
              </a:rPr>
              <a:t>"Об оружии" внесены изменения:</a:t>
            </a:r>
          </a:p>
          <a:p>
            <a:r>
              <a:rPr lang="ru-RU" sz="3200" dirty="0" smtClean="0">
                <a:cs typeface="Times New Roman" pitchFamily="18" charset="0"/>
              </a:rPr>
              <a:t>«</a:t>
            </a:r>
            <a:r>
              <a:rPr lang="ru-RU" sz="3200" b="1" dirty="0" smtClean="0">
                <a:cs typeface="Times New Roman" pitchFamily="18" charset="0"/>
              </a:rPr>
              <a:t>Ежегодно проходить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 химико-токсикологические исследования </a:t>
            </a:r>
            <a:r>
              <a:rPr lang="ru-RU" sz="3200" b="1" dirty="0" smtClean="0">
                <a:cs typeface="Times New Roman" pitchFamily="18" charset="0"/>
              </a:rPr>
              <a:t>наличия в организме человека наркотических средств, психотропных веществ и их метаболитов»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20" y="514717"/>
            <a:ext cx="7878725" cy="615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lnSpc>
                <a:spcPct val="90000"/>
              </a:lnSpc>
            </a:pPr>
            <a:r>
              <a:rPr lang="ru-RU" sz="3200" dirty="0" smtClean="0"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Медицинские противопоказания в дополнение к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общим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 противопоказаниям:</a:t>
            </a:r>
          </a:p>
          <a:p>
            <a:pPr marL="342900" indent="-342900">
              <a:lnSpc>
                <a:spcPct val="90000"/>
              </a:lnSpc>
            </a:pPr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>1. </a:t>
            </a:r>
            <a:r>
              <a:rPr lang="ru-RU" sz="3200" b="1" dirty="0" smtClean="0">
                <a:cs typeface="Times New Roman" pitchFamily="18" charset="0"/>
              </a:rPr>
              <a:t>Отсутствие конечности, кисти или пальцев кисти с нарушением функции хвата, стопы</a:t>
            </a:r>
          </a:p>
          <a:p>
            <a:pPr marL="342900" indent="-342900">
              <a:lnSpc>
                <a:spcPct val="90000"/>
              </a:lnSpc>
            </a:pPr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>2. </a:t>
            </a:r>
            <a:r>
              <a:rPr lang="ru-RU" sz="3200" b="1" dirty="0" smtClean="0">
                <a:cs typeface="Times New Roman" pitchFamily="18" charset="0"/>
              </a:rPr>
              <a:t>Заболевания сосудов (облитерирующий эндартериит, варикозное расширение вен и др</a:t>
            </a:r>
            <a:r>
              <a:rPr lang="ru-RU" b="1" dirty="0" smtClean="0">
                <a:solidFill>
                  <a:srgbClr val="0000FF"/>
                </a:solidFill>
              </a:rPr>
              <a:t>.</a:t>
            </a:r>
            <a:endParaRPr lang="en-US" b="1" dirty="0" smtClean="0">
              <a:solidFill>
                <a:srgbClr val="0000FF"/>
              </a:solidFill>
            </a:endParaRPr>
          </a:p>
          <a:p>
            <a:pPr marL="342900" indent="-342900">
              <a:lnSpc>
                <a:spcPct val="90000"/>
              </a:lnSpc>
            </a:pPr>
            <a:r>
              <a:rPr lang="ru-RU" sz="3200" b="1" dirty="0">
                <a:solidFill>
                  <a:srgbClr val="FFC000"/>
                </a:solidFill>
                <a:cs typeface="Times New Roman" pitchFamily="18" charset="0"/>
              </a:rPr>
              <a:t>3. </a:t>
            </a:r>
            <a:r>
              <a:rPr lang="ru-RU" sz="3200" b="1" dirty="0">
                <a:cs typeface="Times New Roman" pitchFamily="18" charset="0"/>
              </a:rPr>
              <a:t>Хронические  заболевания</a:t>
            </a:r>
          </a:p>
          <a:p>
            <a:pPr marL="342900" indent="-342900">
              <a:lnSpc>
                <a:spcPct val="90000"/>
              </a:lnSpc>
            </a:pPr>
            <a:r>
              <a:rPr lang="ru-RU" sz="3200" b="1" dirty="0">
                <a:cs typeface="Times New Roman" pitchFamily="18" charset="0"/>
              </a:rPr>
              <a:t>периферической нервной системы с</a:t>
            </a:r>
          </a:p>
          <a:p>
            <a:pPr marL="342900" indent="-342900">
              <a:lnSpc>
                <a:spcPct val="90000"/>
              </a:lnSpc>
            </a:pPr>
            <a:r>
              <a:rPr lang="ru-RU" sz="3200" b="1" dirty="0">
                <a:cs typeface="Times New Roman" pitchFamily="18" charset="0"/>
              </a:rPr>
              <a:t>частотой обострения 3 раза и более за</a:t>
            </a:r>
          </a:p>
          <a:p>
            <a:pPr marL="342900" indent="-342900">
              <a:lnSpc>
                <a:spcPct val="90000"/>
              </a:lnSpc>
            </a:pPr>
            <a:r>
              <a:rPr lang="ru-RU" sz="3200" b="1" dirty="0">
                <a:cs typeface="Times New Roman" pitchFamily="18" charset="0"/>
              </a:rPr>
              <a:t>календарный год.</a:t>
            </a:r>
            <a:endParaRPr lang="ru-RU" sz="3200" b="1" u="sng" dirty="0">
              <a:cs typeface="Times New Roman" pitchFamily="18" charset="0"/>
            </a:endParaRPr>
          </a:p>
          <a:p>
            <a:pPr marL="342900" indent="-342900">
              <a:lnSpc>
                <a:spcPct val="90000"/>
              </a:lnSpc>
            </a:pPr>
            <a:r>
              <a:rPr lang="ru-RU" dirty="0" smtClean="0">
                <a:solidFill>
                  <a:srgbClr val="0000FF"/>
                </a:solidFill>
              </a:rPr>
              <a:t> 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830" y="517236"/>
            <a:ext cx="8358909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33400" indent="-533400"/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4. </a:t>
            </a:r>
            <a:r>
              <a:rPr lang="ru-RU" sz="3200" b="1" dirty="0" smtClean="0">
                <a:cs typeface="Times New Roman" pitchFamily="18" charset="0"/>
              </a:rPr>
              <a:t>Хронические  рецидивирующие заболевания кожи с частотой обострения 4 раза и более за календарный год </a:t>
            </a:r>
          </a:p>
          <a:p>
            <a:pPr marL="533400" indent="-533400"/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5. </a:t>
            </a:r>
            <a:r>
              <a:rPr lang="ru-RU" sz="3200" b="1" dirty="0" smtClean="0">
                <a:cs typeface="Times New Roman" pitchFamily="18" charset="0"/>
              </a:rPr>
              <a:t>Острота зрения с коррекцией ниже 0,5  на одном глазу, ниже 0,2  – на другом, или 0,7  на одном глазу при отсутствии зрения на другом</a:t>
            </a:r>
          </a:p>
          <a:p>
            <a:pPr marL="533400" indent="-533400"/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6. </a:t>
            </a:r>
            <a:r>
              <a:rPr lang="ru-RU" sz="3200" b="1" dirty="0" smtClean="0">
                <a:cs typeface="Times New Roman" pitchFamily="18" charset="0"/>
              </a:rPr>
              <a:t>Ограничение поля зрения более чем на 20</a:t>
            </a:r>
            <a:r>
              <a:rPr lang="ru-RU" sz="3200" b="1" baseline="30000" dirty="0" smtClean="0">
                <a:cs typeface="Times New Roman" pitchFamily="18" charset="0"/>
              </a:rPr>
              <a:t>о</a:t>
            </a:r>
            <a:r>
              <a:rPr lang="ru-RU" sz="3200" b="1" dirty="0" smtClean="0">
                <a:cs typeface="Times New Roman" pitchFamily="18" charset="0"/>
              </a:rPr>
              <a:t> по любому из меридианов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0145" y="563419"/>
            <a:ext cx="826654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33400" indent="-533400"/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7. </a:t>
            </a:r>
            <a:r>
              <a:rPr lang="ru-RU" sz="3200" b="1" dirty="0" smtClean="0">
                <a:cs typeface="Times New Roman" pitchFamily="18" charset="0"/>
              </a:rPr>
              <a:t>Стойкое понижение слуха (3 и более месяца) любой этиологии о дно- и двустороннее (острота слуха: шепотная речь не менее 3 м)</a:t>
            </a:r>
          </a:p>
          <a:p>
            <a:pPr marL="533400" indent="-533400"/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8. </a:t>
            </a:r>
            <a:r>
              <a:rPr lang="ru-RU" sz="3200" b="1" dirty="0" smtClean="0">
                <a:cs typeface="Times New Roman" pitchFamily="18" charset="0"/>
              </a:rPr>
              <a:t>Нарушение функции вестибулярного анализатора любой этиологии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8618" y="517236"/>
            <a:ext cx="8146473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9. </a:t>
            </a:r>
            <a:r>
              <a:rPr lang="ru-RU" sz="3200" b="1" dirty="0" smtClean="0">
                <a:cs typeface="Times New Roman" pitchFamily="18" charset="0"/>
              </a:rPr>
              <a:t>Заболевания любой этиологии вызывающие нарушение функции вестибулярного аппарата, синдромы головокружения, нистагм (болезнь Меньера, лабиринтиты, вестибулярные кризы любой этиологии и др.)</a:t>
            </a:r>
          </a:p>
          <a:p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10. </a:t>
            </a:r>
            <a:r>
              <a:rPr lang="ru-RU" sz="3200" b="1" dirty="0" smtClean="0">
                <a:cs typeface="Times New Roman" pitchFamily="18" charset="0"/>
              </a:rPr>
              <a:t>Беременность и период лактации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5709" y="233917"/>
            <a:ext cx="8321212" cy="7032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33400" indent="-533400"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Отличия освидетельствований </a:t>
            </a:r>
          </a:p>
          <a:p>
            <a:pPr marL="533400" indent="-533400" algn="ctr"/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на владение оружием </a:t>
            </a:r>
            <a:r>
              <a:rPr lang="ru-RU" sz="3200" b="1" dirty="0" smtClean="0">
                <a:cs typeface="Times New Roman" pitchFamily="18" charset="0"/>
              </a:rPr>
              <a:t>и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медицинских</a:t>
            </a:r>
          </a:p>
          <a:p>
            <a:pPr marL="533400" indent="-533400"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осмотров работников </a:t>
            </a:r>
          </a:p>
          <a:p>
            <a:pPr marL="533400" indent="-533400" algn="ctr"/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на ношение и применение оружия:</a:t>
            </a:r>
          </a:p>
          <a:p>
            <a:pPr marL="533400" indent="-533400" algn="ctr"/>
            <a:r>
              <a:rPr lang="ru-RU" sz="3600" b="1" u="sng" dirty="0" smtClean="0">
                <a:solidFill>
                  <a:srgbClr val="FFC000"/>
                </a:solidFill>
                <a:cs typeface="Times New Roman" pitchFamily="18" charset="0"/>
              </a:rPr>
              <a:t>1.Виды медицинской деятельности</a:t>
            </a:r>
          </a:p>
          <a:p>
            <a:pPr lvl="0"/>
            <a:r>
              <a:rPr lang="ru-RU" sz="3600" b="1" dirty="0" smtClean="0">
                <a:cs typeface="Times New Roman" pitchFamily="18" charset="0"/>
              </a:rPr>
              <a:t>1. </a:t>
            </a:r>
            <a:r>
              <a:rPr lang="ru-RU" sz="3200" b="1" dirty="0" smtClean="0">
                <a:cs typeface="Times New Roman" pitchFamily="18" charset="0"/>
              </a:rPr>
              <a:t>«Медицинское освидетельствование на наличие медицинских противопоказаний к владению оружием»; </a:t>
            </a:r>
          </a:p>
          <a:p>
            <a:pPr lvl="0"/>
            <a:r>
              <a:rPr lang="ru-RU" sz="3600" b="1" dirty="0" smtClean="0">
                <a:cs typeface="Times New Roman" pitchFamily="18" charset="0"/>
              </a:rPr>
              <a:t>2. </a:t>
            </a:r>
            <a:r>
              <a:rPr lang="ru-RU" sz="3200" b="1" dirty="0" smtClean="0">
                <a:cs typeface="Times New Roman" pitchFamily="18" charset="0"/>
              </a:rPr>
              <a:t>«Медицинские осмотры (предварительные, периодические» и  «Экспертиза профессиональной пригодности».</a:t>
            </a:r>
          </a:p>
          <a:p>
            <a:pPr marL="533400" indent="-533400" algn="ctr"/>
            <a:endParaRPr lang="ru-RU" b="1" dirty="0" smtClean="0"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2651" y="212651"/>
            <a:ext cx="8644270" cy="64386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u="sng" dirty="0" smtClean="0">
                <a:solidFill>
                  <a:srgbClr val="FFC000"/>
                </a:solidFill>
                <a:cs typeface="Times New Roman" pitchFamily="18" charset="0"/>
              </a:rPr>
              <a:t>2. Нормативные документы: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cs typeface="Times New Roman" pitchFamily="18" charset="0"/>
              </a:rPr>
              <a:t>1. - Приказ МЗ РФ от 11.09.2000 г. </a:t>
            </a:r>
            <a:r>
              <a:rPr lang="en-US" sz="3200" b="1" dirty="0" smtClean="0">
                <a:cs typeface="Times New Roman" pitchFamily="18" charset="0"/>
              </a:rPr>
              <a:t>N</a:t>
            </a:r>
            <a:r>
              <a:rPr lang="ru-RU" sz="3200" b="1" dirty="0" smtClean="0">
                <a:cs typeface="Times New Roman" pitchFamily="18" charset="0"/>
              </a:rPr>
              <a:t> 344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cs typeface="Times New Roman" pitchFamily="18" charset="0"/>
              </a:rPr>
              <a:t>    «О медицинском освидетельствовании граждан для выдачи лицензии на приобретение оружия»; 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cs typeface="Times New Roman" pitchFamily="18" charset="0"/>
              </a:rPr>
              <a:t>-  Федеральный закон РФ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от 21 июля 2014 г. N 227-ФЗ </a:t>
            </a:r>
            <a:r>
              <a:rPr lang="ru-RU" sz="3200" b="1" dirty="0" smtClean="0">
                <a:cs typeface="Times New Roman" pitchFamily="18" charset="0"/>
              </a:rPr>
              <a:t>"О внесении изменений в отдельные законодательные акты РФ в связи с совершенствованием законодательства об обороте оружия»</a:t>
            </a:r>
          </a:p>
          <a:p>
            <a:pPr lvl="0" defTabSz="91440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ru-RU" sz="3200" b="1" dirty="0" smtClean="0">
                <a:cs typeface="Times New Roman" pitchFamily="18" charset="0"/>
              </a:rPr>
              <a:t>- Постановление Правительства Российской Федерации от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19 февраля 2015 г. N 143</a:t>
            </a:r>
            <a:endParaRPr lang="ru-RU" sz="3200" dirty="0" smtClean="0">
              <a:solidFill>
                <a:srgbClr val="FFFF00"/>
              </a:solidFill>
              <a:cs typeface="Times New Roman" pitchFamily="18" charset="0"/>
            </a:endParaRPr>
          </a:p>
          <a:p>
            <a:endParaRPr lang="ru-RU" dirty="0">
              <a:cs typeface="Times New Roman" panose="02020603050405020304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1628" y="520995"/>
            <a:ext cx="8197702" cy="2714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440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ru-RU" sz="3600" b="1" dirty="0" smtClean="0">
                <a:cs typeface="Times New Roman" pitchFamily="18" charset="0"/>
              </a:rPr>
              <a:t>2. </a:t>
            </a:r>
            <a:r>
              <a:rPr lang="ru-RU" sz="3200" b="1" dirty="0" smtClean="0">
                <a:cs typeface="Times New Roman" pitchFamily="18" charset="0"/>
              </a:rPr>
              <a:t>Приказ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от 12.04.2011 г.  № 302н </a:t>
            </a:r>
          </a:p>
          <a:p>
            <a:pPr lvl="0" defTabSz="91440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ru-RU" sz="3200" b="1" dirty="0" smtClean="0">
                <a:cs typeface="Times New Roman" pitchFamily="18" charset="0"/>
              </a:rPr>
              <a:t>«Об утверждении перечней вредных и (или) опасных производственных факторов и работ, при выполнении которых проводятся ….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833" y="552893"/>
            <a:ext cx="8038214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u="sng" dirty="0" smtClean="0">
                <a:solidFill>
                  <a:srgbClr val="FFC000"/>
                </a:solidFill>
                <a:cs typeface="Times New Roman" pitchFamily="18" charset="0"/>
              </a:rPr>
              <a:t>3. Юридическое оформление:</a:t>
            </a:r>
            <a:r>
              <a:rPr lang="ru-RU" sz="3600" u="sng" dirty="0" smtClean="0">
                <a:solidFill>
                  <a:srgbClr val="FFC000"/>
                </a:solidFill>
                <a:cs typeface="Times New Roman" pitchFamily="18" charset="0"/>
              </a:rPr>
              <a:t> </a:t>
            </a:r>
          </a:p>
          <a:p>
            <a:pPr lvl="0"/>
            <a:r>
              <a:rPr lang="ru-RU" sz="3600" b="1" dirty="0" smtClean="0">
                <a:cs typeface="Times New Roman" pitchFamily="18" charset="0"/>
              </a:rPr>
              <a:t>1. </a:t>
            </a:r>
            <a:r>
              <a:rPr lang="ru-RU" sz="3200" b="1" dirty="0" smtClean="0">
                <a:cs typeface="Times New Roman" pitchFamily="18" charset="0"/>
              </a:rPr>
              <a:t>Заключается договор между освидетельствуемым и  медицинской организацией. </a:t>
            </a:r>
          </a:p>
          <a:p>
            <a:pPr lvl="0"/>
            <a:r>
              <a:rPr lang="ru-RU" sz="3600" b="1" dirty="0" smtClean="0">
                <a:cs typeface="Times New Roman" pitchFamily="18" charset="0"/>
              </a:rPr>
              <a:t>2. </a:t>
            </a:r>
            <a:r>
              <a:rPr lang="ru-RU" sz="3200" b="1" dirty="0" smtClean="0">
                <a:cs typeface="Times New Roman" pitchFamily="18" charset="0"/>
              </a:rPr>
              <a:t>Заключается договор гражданско-правового характера между работодателем  и  медицинской организацией. 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7091" y="393405"/>
            <a:ext cx="8703028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u="sng" dirty="0" smtClean="0">
                <a:solidFill>
                  <a:srgbClr val="FFC000"/>
                </a:solidFill>
                <a:cs typeface="Times New Roman" pitchFamily="18" charset="0"/>
              </a:rPr>
              <a:t>4. Кто выдает направление:</a:t>
            </a:r>
            <a:r>
              <a:rPr lang="ru-RU" sz="3600" u="sng" dirty="0" smtClean="0">
                <a:solidFill>
                  <a:srgbClr val="FFC000"/>
                </a:solidFill>
                <a:cs typeface="Times New Roman" pitchFamily="18" charset="0"/>
              </a:rPr>
              <a:t> </a:t>
            </a:r>
          </a:p>
          <a:p>
            <a:pPr lvl="0"/>
            <a:r>
              <a:rPr lang="ru-RU" sz="3200" b="1" dirty="0" smtClean="0">
                <a:cs typeface="Times New Roman" pitchFamily="18" charset="0"/>
              </a:rPr>
              <a:t>1. Заключается договор между освидетельствуемым и  медицинской организацией </a:t>
            </a:r>
          </a:p>
          <a:p>
            <a:r>
              <a:rPr lang="ru-RU" sz="3200" b="1" dirty="0" smtClean="0">
                <a:cs typeface="Times New Roman" pitchFamily="18" charset="0"/>
              </a:rPr>
              <a:t>2. Работодатель</a:t>
            </a:r>
          </a:p>
          <a:p>
            <a:endParaRPr lang="ru-RU" sz="3200" b="1" dirty="0" smtClean="0">
              <a:cs typeface="Times New Roman" pitchFamily="18" charset="0"/>
            </a:endParaRPr>
          </a:p>
          <a:p>
            <a:r>
              <a:rPr lang="ru-RU" sz="3600" b="1" u="sng" dirty="0" smtClean="0">
                <a:solidFill>
                  <a:srgbClr val="FFC000"/>
                </a:solidFill>
                <a:cs typeface="Times New Roman" pitchFamily="18" charset="0"/>
              </a:rPr>
              <a:t>5. Оплата:</a:t>
            </a:r>
            <a:endParaRPr lang="ru-RU" sz="3600" u="sng" dirty="0" smtClean="0">
              <a:solidFill>
                <a:srgbClr val="FFC000"/>
              </a:solidFill>
              <a:cs typeface="Times New Roman" pitchFamily="18" charset="0"/>
            </a:endParaRPr>
          </a:p>
          <a:p>
            <a:pPr lvl="0"/>
            <a:r>
              <a:rPr lang="ru-RU" sz="3200" b="1" dirty="0" smtClean="0">
                <a:cs typeface="Times New Roman" pitchFamily="18" charset="0"/>
              </a:rPr>
              <a:t>1. Освидетельствуемый </a:t>
            </a:r>
          </a:p>
          <a:p>
            <a:pPr lvl="0"/>
            <a:r>
              <a:rPr lang="ru-RU" sz="3200" b="1" dirty="0" smtClean="0">
                <a:cs typeface="Times New Roman" pitchFamily="18" charset="0"/>
              </a:rPr>
              <a:t>2. Работодатель согласно ст. 212 и 213 ТК РФ. </a:t>
            </a:r>
          </a:p>
          <a:p>
            <a:endParaRPr lang="ru-RU" dirty="0">
              <a:cs typeface="Times New Roman" panose="02020603050405020304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1628" y="393405"/>
            <a:ext cx="8389088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u="sng" dirty="0" smtClean="0">
                <a:solidFill>
                  <a:srgbClr val="FFC000"/>
                </a:solidFill>
                <a:cs typeface="Times New Roman" pitchFamily="18" charset="0"/>
              </a:rPr>
              <a:t>6. Периодичность:</a:t>
            </a:r>
            <a:r>
              <a:rPr lang="ru-RU" sz="3600" u="sng" dirty="0" smtClean="0">
                <a:solidFill>
                  <a:srgbClr val="FFC000"/>
                </a:solidFill>
                <a:cs typeface="Times New Roman" pitchFamily="18" charset="0"/>
              </a:rPr>
              <a:t> </a:t>
            </a:r>
          </a:p>
          <a:p>
            <a:pPr marL="342900" indent="-342900">
              <a:buAutoNum type="arabicPeriod"/>
            </a:pPr>
            <a:r>
              <a:rPr lang="ru-RU" sz="3200" b="1" dirty="0" smtClean="0">
                <a:cs typeface="Times New Roman" pitchFamily="18" charset="0"/>
              </a:rPr>
              <a:t>Ежегодно</a:t>
            </a:r>
          </a:p>
          <a:p>
            <a:pPr marL="342900" indent="-342900">
              <a:buAutoNum type="arabicPeriod"/>
            </a:pPr>
            <a:r>
              <a:rPr lang="ru-RU" sz="3200" b="1" dirty="0" smtClean="0">
                <a:cs typeface="Times New Roman" pitchFamily="18" charset="0"/>
              </a:rPr>
              <a:t>Ежегодно</a:t>
            </a:r>
          </a:p>
          <a:p>
            <a:pPr marL="342900" indent="-342900">
              <a:buAutoNum type="arabicPeriod"/>
            </a:pPr>
            <a:endParaRPr lang="ru-RU" sz="3200" b="1" dirty="0" smtClean="0">
              <a:cs typeface="Times New Roman" pitchFamily="18" charset="0"/>
            </a:endParaRPr>
          </a:p>
          <a:p>
            <a:pPr marL="342900" indent="-342900"/>
            <a:r>
              <a:rPr lang="ru-RU" sz="3600" b="1" u="sng" dirty="0" smtClean="0">
                <a:solidFill>
                  <a:srgbClr val="FFC000"/>
                </a:solidFill>
                <a:cs typeface="Times New Roman" pitchFamily="18" charset="0"/>
              </a:rPr>
              <a:t>7. Специалисты:</a:t>
            </a:r>
            <a:r>
              <a:rPr lang="ru-RU" sz="3600" u="sng" dirty="0" smtClean="0">
                <a:solidFill>
                  <a:srgbClr val="FFC000"/>
                </a:solidFill>
                <a:cs typeface="Times New Roman" pitchFamily="18" charset="0"/>
              </a:rPr>
              <a:t>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C00CC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офтальмолог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C00CC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терапевт  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C00CC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психиатр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C00CC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психиатр-нарколог 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0908" y="535709"/>
            <a:ext cx="8719127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hangingPunct="0"/>
            <a:r>
              <a:rPr lang="ru-RU" sz="2800" b="1" dirty="0" smtClean="0">
                <a:cs typeface="Times New Roman" pitchFamily="18" charset="0"/>
              </a:rPr>
              <a:t> Для получения лицензии на приобретение оружия гражданин РФ </a:t>
            </a:r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>обязан представить </a:t>
            </a:r>
          </a:p>
          <a:p>
            <a:pPr eaLnBrk="0" hangingPunct="0"/>
            <a:r>
              <a:rPr lang="ru-RU" sz="2800" b="1" dirty="0" smtClean="0">
                <a:cs typeface="Times New Roman" pitchFamily="18" charset="0"/>
              </a:rPr>
              <a:t>в орган внутренних дел по месту жительства </a:t>
            </a:r>
          </a:p>
          <a:p>
            <a:pPr eaLnBrk="0" hangingPunct="0"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2800" b="1" dirty="0" smtClean="0"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FFFF00"/>
                </a:solidFill>
                <a:cs typeface="Times New Roman" pitchFamily="18" charset="0"/>
              </a:rPr>
              <a:t>заявление, </a:t>
            </a:r>
            <a:r>
              <a:rPr lang="ru-RU" sz="2800" b="1" dirty="0" smtClean="0">
                <a:cs typeface="Times New Roman" pitchFamily="18" charset="0"/>
              </a:rPr>
              <a:t>составленное по установленной форме, </a:t>
            </a:r>
          </a:p>
          <a:p>
            <a:pPr eaLnBrk="0" hangingPunct="0"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2800" b="1" dirty="0" smtClean="0"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FFFF00"/>
                </a:solidFill>
                <a:cs typeface="Times New Roman" pitchFamily="18" charset="0"/>
              </a:rPr>
              <a:t>документ, </a:t>
            </a:r>
            <a:r>
              <a:rPr lang="ru-RU" sz="2800" b="1" dirty="0" smtClean="0">
                <a:cs typeface="Times New Roman" pitchFamily="18" charset="0"/>
              </a:rPr>
              <a:t>удостоверяющий гражданство РФ,</a:t>
            </a:r>
          </a:p>
          <a:p>
            <a:pPr eaLnBrk="0" hangingPunct="0"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2800" b="1" dirty="0" smtClean="0">
                <a:solidFill>
                  <a:srgbClr val="FFFF00"/>
                </a:solidFill>
                <a:cs typeface="Times New Roman" pitchFamily="18" charset="0"/>
              </a:rPr>
              <a:t> документы </a:t>
            </a:r>
            <a:r>
              <a:rPr lang="ru-RU" sz="2800" b="1" dirty="0" smtClean="0">
                <a:cs typeface="Times New Roman" pitchFamily="18" charset="0"/>
              </a:rPr>
              <a:t>о прохождении соответствующей подготовки и </a:t>
            </a:r>
          </a:p>
          <a:p>
            <a:pPr eaLnBrk="0" hangingPunct="0"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2800" b="1" dirty="0" smtClean="0">
                <a:cs typeface="Times New Roman" pitchFamily="18" charset="0"/>
              </a:rPr>
              <a:t> периодической проверки </a:t>
            </a:r>
            <a:r>
              <a:rPr lang="ru-RU" sz="2800" b="1" dirty="0" smtClean="0">
                <a:solidFill>
                  <a:srgbClr val="FFFF00"/>
                </a:solidFill>
                <a:cs typeface="Times New Roman" pitchFamily="18" charset="0"/>
              </a:rPr>
              <a:t>знания правил </a:t>
            </a:r>
            <a:r>
              <a:rPr lang="ru-RU" sz="2800" b="1" dirty="0" smtClean="0">
                <a:cs typeface="Times New Roman" pitchFamily="18" charset="0"/>
              </a:rPr>
              <a:t>безопасного обращения с оружием и </a:t>
            </a:r>
          </a:p>
          <a:p>
            <a:pPr eaLnBrk="0" hangingPunct="0"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2800" b="1" dirty="0" smtClean="0"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FFFF00"/>
                </a:solidFill>
                <a:cs typeface="Times New Roman" pitchFamily="18" charset="0"/>
              </a:rPr>
              <a:t>наличия навыков </a:t>
            </a:r>
            <a:r>
              <a:rPr lang="ru-RU" sz="2800" b="1" dirty="0" smtClean="0">
                <a:cs typeface="Times New Roman" pitchFamily="18" charset="0"/>
              </a:rPr>
              <a:t>безопасного обращения с оружием</a:t>
            </a:r>
          </a:p>
          <a:p>
            <a:pPr eaLnBrk="0" hangingPunct="0"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2800" b="1" dirty="0" smtClean="0">
                <a:cs typeface="Times New Roman" pitchFamily="18" charset="0"/>
              </a:rPr>
              <a:t> 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медицинское заключение </a:t>
            </a:r>
            <a:r>
              <a:rPr lang="ru-RU" sz="2800" b="1" dirty="0" smtClean="0">
                <a:cs typeface="Times New Roman" pitchFamily="18" charset="0"/>
              </a:rPr>
              <a:t>об отсутствии медицинских противопоказаний к владению оружием, а также </a:t>
            </a:r>
            <a:endParaRPr lang="ru-RU" sz="2800" dirty="0" smtClean="0">
              <a:cs typeface="Times New Roman" pitchFamily="18" charset="0"/>
            </a:endParaRPr>
          </a:p>
          <a:p>
            <a:pPr eaLnBrk="0" hangingPunct="0">
              <a:buClr>
                <a:srgbClr val="FF0066"/>
              </a:buClr>
            </a:pPr>
            <a:endParaRPr lang="ru-RU" dirty="0"/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2260" y="531628"/>
            <a:ext cx="8314661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C00CC"/>
              </a:buClr>
            </a:pPr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>2. </a:t>
            </a:r>
            <a:r>
              <a:rPr lang="ru-RU" sz="3200" b="1" u="sng" dirty="0" smtClean="0">
                <a:solidFill>
                  <a:srgbClr val="FFC000"/>
                </a:solidFill>
                <a:cs typeface="Times New Roman" pitchFamily="18" charset="0"/>
              </a:rPr>
              <a:t>Специалисты:</a:t>
            </a:r>
            <a:r>
              <a:rPr lang="ru-RU" sz="3200" u="sng" dirty="0" smtClean="0">
                <a:solidFill>
                  <a:srgbClr val="FFC000"/>
                </a:solidFill>
                <a:cs typeface="Times New Roman" pitchFamily="18" charset="0"/>
              </a:rPr>
              <a:t> </a:t>
            </a:r>
            <a:endParaRPr lang="ru-RU" sz="32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C00CC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офтальмолог,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C00CC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терапевт,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C00CC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психиатр,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C00CC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психиатр-нарколог,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C00CC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невролог,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C00CC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хирург,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C00CC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оториноларинголог,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C00CC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дерматовенеролог,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C00CC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гинеколог,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C00CC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врачи психиатрической комиссии </a:t>
            </a:r>
            <a:endParaRPr lang="ru-RU" sz="3200" dirty="0" smtClean="0"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5815" y="544623"/>
            <a:ext cx="8389088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u="sng" dirty="0" smtClean="0">
                <a:solidFill>
                  <a:srgbClr val="FFC000"/>
                </a:solidFill>
                <a:cs typeface="Times New Roman" pitchFamily="18" charset="0"/>
              </a:rPr>
              <a:t>8. Лабораторные и функциональные исследования:</a:t>
            </a:r>
            <a:r>
              <a:rPr lang="ru-RU" sz="3600" u="sng" dirty="0" smtClean="0">
                <a:solidFill>
                  <a:srgbClr val="FFC000"/>
                </a:solidFill>
                <a:cs typeface="Times New Roman" pitchFamily="18" charset="0"/>
              </a:rPr>
              <a:t> </a:t>
            </a:r>
          </a:p>
          <a:p>
            <a:pPr marL="342900" indent="-342900"/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>1.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химико-токсикологические исследования </a:t>
            </a:r>
            <a:r>
              <a:rPr lang="ru-RU" sz="3200" b="1" dirty="0" smtClean="0">
                <a:cs typeface="Times New Roman" pitchFamily="18" charset="0"/>
              </a:rPr>
              <a:t>наличия в организме человека наркотических средств, психотропных веществ и их метаболитов.</a:t>
            </a:r>
            <a:r>
              <a:rPr lang="ru-RU" b="1" dirty="0" smtClean="0">
                <a:solidFill>
                  <a:srgbClr val="008000"/>
                </a:solidFill>
                <a:cs typeface="Times New Roman" panose="02020603050405020304" pitchFamily="18" charset="0"/>
              </a:rPr>
              <a:t>осадка);</a:t>
            </a:r>
            <a:r>
              <a:rPr lang="ru-RU" b="1" dirty="0" smtClean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</a:p>
          <a:p>
            <a:pPr marL="342900" indent="-342900"/>
            <a:endParaRPr lang="ru-RU" dirty="0">
              <a:cs typeface="Times New Roman" panose="02020603050405020304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6446" y="552356"/>
            <a:ext cx="8325293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>2.  </a:t>
            </a:r>
            <a:r>
              <a:rPr lang="ru-RU" sz="3200" b="1" dirty="0" smtClean="0">
                <a:cs typeface="Times New Roman" pitchFamily="18" charset="0"/>
              </a:rPr>
              <a:t>острота зрения,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поля зрения,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аудиометрия,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исследование вестибулярной функции,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 клинический анализ крови (гемоглобин, цветной показатель, эритроциты, тромбоциты, лейкоциты, лейкоцитарная формула, СОЭ);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клинический анализ мочи (удельный вес, белок, сахар, микроскопия). </a:t>
            </a:r>
            <a:endParaRPr lang="ru-RU" sz="3200" dirty="0"/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3916" y="516056"/>
            <a:ext cx="8495414" cy="5213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66"/>
              </a:buClr>
            </a:pPr>
            <a:r>
              <a:rPr lang="ru-RU" sz="2800" dirty="0" smtClean="0">
                <a:solidFill>
                  <a:srgbClr val="FFC000"/>
                </a:solidFill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2. </a:t>
            </a:r>
            <a:r>
              <a:rPr lang="ru-RU" sz="2800" b="1" dirty="0" smtClean="0">
                <a:cs typeface="Times New Roman" pitchFamily="18" charset="0"/>
              </a:rPr>
              <a:t>электрокардиография; </a:t>
            </a:r>
          </a:p>
          <a:p>
            <a:pPr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2800" b="1" dirty="0" smtClean="0">
                <a:cs typeface="Times New Roman" pitchFamily="18" charset="0"/>
              </a:rPr>
              <a:t> цифровая флюорография или рентгенография в 2-х проекциях (прямая и правая боковая) легких; </a:t>
            </a:r>
          </a:p>
          <a:p>
            <a:pPr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2800" b="1" dirty="0" smtClean="0">
                <a:cs typeface="Times New Roman" pitchFamily="18" charset="0"/>
              </a:rPr>
              <a:t> биохимический скрининг: содержание в сыворотке крови глюкозы, холестерина. </a:t>
            </a:r>
          </a:p>
          <a:p>
            <a:pPr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2800" b="1" dirty="0" smtClean="0">
                <a:cs typeface="Times New Roman" pitchFamily="18" charset="0"/>
              </a:rPr>
              <a:t> Все женщины осматриваются акушером-гинекологом с проведением бактериологического (на флору) и цитологического (на атипичные клетки) исследования не реже 1 раза в год; женщины в возрасте старше 40 лет проходят 1 раз в 2 года маммографию или УЗИ молочных желез.</a:t>
            </a:r>
            <a:r>
              <a:rPr lang="ru-RU" sz="2800" dirty="0" smtClean="0">
                <a:cs typeface="Times New Roman" pitchFamily="18" charset="0"/>
              </a:rPr>
              <a:t> </a:t>
            </a:r>
            <a:endParaRPr lang="ru-RU" sz="2800" dirty="0"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0132" y="523249"/>
            <a:ext cx="831466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u="sng" dirty="0" smtClean="0">
                <a:solidFill>
                  <a:srgbClr val="FFC000"/>
                </a:solidFill>
                <a:cs typeface="Times New Roman" pitchFamily="18" charset="0"/>
              </a:rPr>
              <a:t>9. Форма медицинского заключения:</a:t>
            </a:r>
            <a:r>
              <a:rPr lang="ru-RU" sz="3600" u="sng" dirty="0" smtClean="0">
                <a:solidFill>
                  <a:srgbClr val="FFC000"/>
                </a:solidFill>
                <a:cs typeface="Times New Roman" pitchFamily="18" charset="0"/>
              </a:rPr>
              <a:t> </a:t>
            </a:r>
          </a:p>
          <a:p>
            <a:pPr lvl="0"/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>1. </a:t>
            </a:r>
            <a:r>
              <a:rPr lang="ru-RU" sz="3200" b="1" dirty="0" smtClean="0">
                <a:cs typeface="Times New Roman" pitchFamily="18" charset="0"/>
              </a:rPr>
              <a:t>учетная форма № 046-1 </a:t>
            </a:r>
          </a:p>
          <a:p>
            <a:pPr lvl="0"/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>2. </a:t>
            </a:r>
            <a:r>
              <a:rPr lang="ru-RU" sz="3200" b="1" dirty="0" smtClean="0">
                <a:cs typeface="Times New Roman" pitchFamily="18" charset="0"/>
              </a:rPr>
              <a:t>Заключение по результатам предварительного (периодического) медицинского осмотра  (п. 12, прил. 3, приказа № 302н) </a:t>
            </a:r>
          </a:p>
          <a:p>
            <a:r>
              <a:rPr lang="ru-RU" sz="3600" b="1" u="sng" dirty="0" smtClean="0">
                <a:solidFill>
                  <a:srgbClr val="FFC000"/>
                </a:solidFill>
                <a:cs typeface="Times New Roman" pitchFamily="18" charset="0"/>
              </a:rPr>
              <a:t>10. Заключение:</a:t>
            </a:r>
            <a:r>
              <a:rPr lang="ru-RU" sz="3600" u="sng" dirty="0" smtClean="0">
                <a:solidFill>
                  <a:srgbClr val="FFC000"/>
                </a:solidFill>
                <a:cs typeface="Times New Roman" pitchFamily="18" charset="0"/>
              </a:rPr>
              <a:t> </a:t>
            </a:r>
          </a:p>
          <a:p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>1. </a:t>
            </a:r>
            <a:r>
              <a:rPr lang="ru-RU" sz="3200" b="1" dirty="0" smtClean="0">
                <a:cs typeface="Times New Roman" pitchFamily="18" charset="0"/>
              </a:rPr>
              <a:t>Медицинских противопоказаний к 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владению оружием </a:t>
            </a:r>
            <a:r>
              <a:rPr lang="ru-RU" sz="3200" b="1" dirty="0" smtClean="0">
                <a:cs typeface="Times New Roman" pitchFamily="18" charset="0"/>
              </a:rPr>
              <a:t>имеет (не имеет); </a:t>
            </a:r>
          </a:p>
          <a:p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>2. </a:t>
            </a:r>
            <a:r>
              <a:rPr lang="ru-RU" sz="3200" b="1" dirty="0" smtClean="0">
                <a:cs typeface="Times New Roman" pitchFamily="18" charset="0"/>
              </a:rPr>
              <a:t>Медицинских противопоказаний к 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ношению оружия и его применению </a:t>
            </a:r>
            <a:r>
              <a:rPr lang="ru-RU" sz="3200" b="1" dirty="0" smtClean="0">
                <a:cs typeface="Times New Roman" pitchFamily="18" charset="0"/>
              </a:rPr>
              <a:t>имеет (не имеет); 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9574" y="534515"/>
            <a:ext cx="7963786" cy="53368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u="sng" dirty="0" smtClean="0">
                <a:solidFill>
                  <a:srgbClr val="FFC000"/>
                </a:solidFill>
                <a:cs typeface="Times New Roman" pitchFamily="18" charset="0"/>
              </a:rPr>
              <a:t>11. Заключение подписывают:</a:t>
            </a:r>
            <a:r>
              <a:rPr lang="ru-RU" sz="3600" u="sng" dirty="0" smtClean="0">
                <a:solidFill>
                  <a:srgbClr val="FFC000"/>
                </a:solidFill>
                <a:cs typeface="Times New Roman" pitchFamily="18" charset="0"/>
              </a:rPr>
              <a:t> </a:t>
            </a:r>
          </a:p>
          <a:p>
            <a:pPr lvl="0"/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>1. </a:t>
            </a:r>
            <a:r>
              <a:rPr lang="ru-RU" sz="3200" b="1" dirty="0" smtClean="0">
                <a:cs typeface="Times New Roman" pitchFamily="18" charset="0"/>
              </a:rPr>
              <a:t>Председатель и члены врачебной комиссии; </a:t>
            </a:r>
          </a:p>
          <a:p>
            <a:pPr lvl="0"/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>2. </a:t>
            </a:r>
            <a:r>
              <a:rPr lang="ru-RU" sz="3200" b="1" dirty="0" smtClean="0">
                <a:cs typeface="Times New Roman" pitchFamily="18" charset="0"/>
              </a:rPr>
              <a:t>Председатель ВК</a:t>
            </a:r>
          </a:p>
          <a:p>
            <a:pPr lvl="0"/>
            <a:r>
              <a:rPr lang="ru-RU" sz="3200" b="1" dirty="0" smtClean="0">
                <a:cs typeface="Times New Roman" pitchFamily="18" charset="0"/>
              </a:rPr>
              <a:t> </a:t>
            </a:r>
          </a:p>
          <a:p>
            <a:r>
              <a:rPr lang="ru-RU" sz="3600" b="1" u="sng" dirty="0" smtClean="0">
                <a:solidFill>
                  <a:srgbClr val="FFC000"/>
                </a:solidFill>
                <a:cs typeface="Times New Roman" pitchFamily="18" charset="0"/>
              </a:rPr>
              <a:t>12. Документ с противопоказаниями:</a:t>
            </a:r>
            <a:r>
              <a:rPr lang="ru-RU" sz="3600" u="sng" dirty="0" smtClean="0">
                <a:solidFill>
                  <a:srgbClr val="FFC000"/>
                </a:solidFill>
                <a:cs typeface="Times New Roman" pitchFamily="18" charset="0"/>
              </a:rPr>
              <a:t> </a:t>
            </a:r>
          </a:p>
          <a:p>
            <a:pPr lvl="0"/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>1. </a:t>
            </a:r>
            <a:r>
              <a:rPr lang="ru-RU" sz="3200" b="1" dirty="0" smtClean="0">
                <a:cs typeface="Times New Roman" pitchFamily="18" charset="0"/>
              </a:rPr>
              <a:t>Постановлении Правительства РФ от 19.02.2015 г. № 143</a:t>
            </a:r>
          </a:p>
          <a:p>
            <a:pPr lvl="0" defTabSz="91440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>2. </a:t>
            </a:r>
            <a:r>
              <a:rPr lang="ru-RU" sz="3200" b="1" dirty="0" smtClean="0">
                <a:cs typeface="Times New Roman" pitchFamily="18" charset="0"/>
              </a:rPr>
              <a:t>Приказ от 12.04.2011 г. </a:t>
            </a:r>
          </a:p>
          <a:p>
            <a:pPr lvl="0" defTabSz="91440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ru-RU" sz="3200" b="1" dirty="0" smtClean="0">
                <a:cs typeface="Times New Roman" pitchFamily="18" charset="0"/>
              </a:rPr>
              <a:t>№ 302н (п. 7, прил.2 и п.48, прил.3) 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0207" y="563848"/>
            <a:ext cx="7953153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11200" lvl="0" indent="-711200" defTabSz="91440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ru-RU" sz="3600" b="1" u="sng" dirty="0" smtClean="0">
                <a:solidFill>
                  <a:srgbClr val="FFC000"/>
                </a:solidFill>
              </a:rPr>
              <a:t>13. Противопоказания:</a:t>
            </a:r>
          </a:p>
          <a:p>
            <a:pPr marL="711200" lvl="0" indent="-711200" defTabSz="91440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ru-RU" sz="3600" b="1" dirty="0" smtClean="0">
                <a:solidFill>
                  <a:srgbClr val="FFC000"/>
                </a:solidFill>
              </a:rPr>
              <a:t>1</a:t>
            </a:r>
            <a:r>
              <a:rPr lang="ru-RU" sz="3200" b="1" dirty="0" smtClean="0">
                <a:solidFill>
                  <a:srgbClr val="FFC000"/>
                </a:solidFill>
              </a:rPr>
              <a:t>.</a:t>
            </a:r>
            <a:r>
              <a:rPr lang="ru-RU" sz="3600" b="1" dirty="0" smtClean="0">
                <a:solidFill>
                  <a:srgbClr val="FFC000"/>
                </a:solidFill>
              </a:rPr>
              <a:t> </a:t>
            </a:r>
            <a:r>
              <a:rPr lang="ru-RU" sz="3600" b="1" dirty="0" smtClean="0">
                <a:solidFill>
                  <a:srgbClr val="FFFF00"/>
                </a:solidFill>
              </a:rPr>
              <a:t>Психические расстройства и</a:t>
            </a:r>
          </a:p>
          <a:p>
            <a:pPr marL="711200" lvl="0" indent="-711200" defTabSz="91440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ru-RU" sz="3600" b="1" dirty="0" smtClean="0">
                <a:solidFill>
                  <a:srgbClr val="FFFF00"/>
                </a:solidFill>
              </a:rPr>
              <a:t>расстройства поведения </a:t>
            </a:r>
          </a:p>
          <a:p>
            <a:pPr marL="711200" lvl="0" indent="-711200" defTabSz="91440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rgbClr val="FFFF00"/>
                </a:solidFill>
              </a:rPr>
              <a:t>1). </a:t>
            </a:r>
            <a:r>
              <a:rPr lang="ru-RU" sz="3200" b="1" dirty="0" smtClean="0"/>
              <a:t>Хронические и затяжные психические</a:t>
            </a:r>
          </a:p>
          <a:p>
            <a:pPr marL="711200" lvl="0" indent="-711200" defTabSz="91440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ru-RU" sz="3200" b="1" dirty="0" smtClean="0"/>
              <a:t>расстройства с тяжелыми стойкими</a:t>
            </a:r>
          </a:p>
          <a:p>
            <a:pPr marL="711200" lvl="0" indent="-711200" defTabSz="91440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ru-RU" sz="3200" b="1" dirty="0" smtClean="0"/>
              <a:t>или часто обостряющимися</a:t>
            </a:r>
          </a:p>
          <a:p>
            <a:pPr marL="711200" lvl="0" indent="-711200" defTabSz="91440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ru-RU" sz="3200" b="1" dirty="0" smtClean="0"/>
              <a:t>болезненными проявлениями: </a:t>
            </a:r>
          </a:p>
          <a:p>
            <a:endParaRPr lang="ru-RU" dirty="0"/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3915" y="554181"/>
            <a:ext cx="8746203" cy="66448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11200" lvl="0" indent="-711200" defTabSz="9144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2). </a:t>
            </a:r>
            <a:r>
              <a:rPr lang="ru-RU" sz="3200" b="1" dirty="0" smtClean="0">
                <a:cs typeface="Times New Roman" pitchFamily="18" charset="0"/>
              </a:rPr>
              <a:t>Психические расстройства и</a:t>
            </a:r>
          </a:p>
          <a:p>
            <a:pPr marL="711200" lvl="0" indent="-711200" defTabSz="9144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ru-RU" sz="3200" b="1" dirty="0" smtClean="0">
                <a:cs typeface="Times New Roman" pitchFamily="18" charset="0"/>
              </a:rPr>
              <a:t>расстройства поведения, связанные с</a:t>
            </a:r>
          </a:p>
          <a:p>
            <a:pPr marL="711200" lvl="0" indent="-711200" defTabSz="9144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ru-RU" sz="3200" b="1" dirty="0" smtClean="0">
                <a:cs typeface="Times New Roman" pitchFamily="18" charset="0"/>
              </a:rPr>
              <a:t>употреблением </a:t>
            </a:r>
            <a:r>
              <a:rPr lang="ru-RU" sz="3200" b="1" dirty="0" err="1" smtClean="0">
                <a:cs typeface="Times New Roman" pitchFamily="18" charset="0"/>
              </a:rPr>
              <a:t>психоактивных</a:t>
            </a:r>
            <a:endParaRPr lang="ru-RU" sz="3200" b="1" dirty="0" smtClean="0">
              <a:cs typeface="Times New Roman" pitchFamily="18" charset="0"/>
            </a:endParaRPr>
          </a:p>
          <a:p>
            <a:pPr marL="711200" lvl="0" indent="-711200" defTabSz="9144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ru-RU" sz="3200" b="1" dirty="0" smtClean="0">
                <a:cs typeface="Times New Roman" pitchFamily="18" charset="0"/>
              </a:rPr>
              <a:t>веществ</a:t>
            </a:r>
            <a:r>
              <a:rPr lang="ru-RU" sz="4000" b="1" dirty="0" smtClean="0">
                <a:solidFill>
                  <a:srgbClr val="FFC000"/>
                </a:solidFill>
                <a:cs typeface="Times New Roman" pitchFamily="18" charset="0"/>
              </a:rPr>
              <a:t>**</a:t>
            </a:r>
            <a:r>
              <a:rPr lang="ru-RU" sz="3200" b="1" dirty="0" smtClean="0">
                <a:cs typeface="Times New Roman" pitchFamily="18" charset="0"/>
              </a:rPr>
              <a:t> </a:t>
            </a:r>
          </a:p>
          <a:p>
            <a:pPr marL="711200" lvl="0" indent="-711200" defTabSz="9144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П .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Болезни глаза и его придаточного</a:t>
            </a:r>
          </a:p>
          <a:p>
            <a:pPr marL="711200" lvl="0" indent="-711200" defTabSz="9144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аппарата </a:t>
            </a:r>
          </a:p>
          <a:p>
            <a:pPr>
              <a:lnSpc>
                <a:spcPct val="90000"/>
              </a:lnSpc>
            </a:pPr>
            <a:r>
              <a:rPr lang="ru-RU" sz="4000" dirty="0" smtClean="0">
                <a:solidFill>
                  <a:srgbClr val="FFC000"/>
                </a:solidFill>
                <a:cs typeface="Times New Roman" pitchFamily="18" charset="0"/>
              </a:rPr>
              <a:t>*</a:t>
            </a:r>
            <a:r>
              <a:rPr lang="en-US" sz="4000" dirty="0" smtClean="0">
                <a:solidFill>
                  <a:srgbClr val="FFC000"/>
                </a:solidFill>
                <a:cs typeface="Times New Roman" pitchFamily="18" charset="0"/>
              </a:rPr>
              <a:t> </a:t>
            </a:r>
            <a:r>
              <a:rPr lang="ru-RU" sz="3200" b="1" dirty="0" smtClean="0">
                <a:cs typeface="Times New Roman" pitchFamily="18" charset="0"/>
                <a:hlinkClick r:id="rId2"/>
              </a:rPr>
              <a:t>Международная статистическая классификация</a:t>
            </a:r>
            <a:r>
              <a:rPr lang="en-US" sz="3200" b="1" dirty="0" smtClean="0">
                <a:cs typeface="Times New Roman" pitchFamily="18" charset="0"/>
              </a:rPr>
              <a:t> </a:t>
            </a:r>
            <a:r>
              <a:rPr lang="ru-RU" sz="2800" b="1" dirty="0" smtClean="0">
                <a:cs typeface="Times New Roman" pitchFamily="18" charset="0"/>
              </a:rPr>
              <a:t>болезней и проблем, связанных со здоровьем (10-й пересмотр).</a:t>
            </a:r>
          </a:p>
          <a:p>
            <a:pPr>
              <a:lnSpc>
                <a:spcPct val="90000"/>
              </a:lnSpc>
            </a:pPr>
            <a:r>
              <a:rPr lang="ru-RU" sz="4000" b="1" dirty="0" smtClean="0">
                <a:solidFill>
                  <a:srgbClr val="FFC000"/>
                </a:solidFill>
                <a:cs typeface="Times New Roman" pitchFamily="18" charset="0"/>
              </a:rPr>
              <a:t>**</a:t>
            </a:r>
            <a:r>
              <a:rPr lang="en-US" sz="4000" b="1" dirty="0" smtClean="0">
                <a:solidFill>
                  <a:srgbClr val="FFC000"/>
                </a:solidFill>
                <a:cs typeface="Times New Roman" pitchFamily="18" charset="0"/>
              </a:rPr>
              <a:t> </a:t>
            </a:r>
            <a:r>
              <a:rPr lang="ru-RU" sz="2800" b="1" dirty="0" smtClean="0">
                <a:cs typeface="Times New Roman" pitchFamily="18" charset="0"/>
              </a:rPr>
              <a:t>Не являются медицинским противопоказанием при наличии стойкой ремиссии в течение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не менее 3 лет.</a:t>
            </a:r>
          </a:p>
          <a:p>
            <a:pPr>
              <a:lnSpc>
                <a:spcPct val="90000"/>
              </a:lnSpc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508" y="538931"/>
            <a:ext cx="8155172" cy="2252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440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2. </a:t>
            </a:r>
            <a:r>
              <a:rPr lang="ru-RU" sz="3200" b="1" dirty="0" smtClean="0">
                <a:cs typeface="Times New Roman" pitchFamily="18" charset="0"/>
              </a:rPr>
              <a:t>Всего 42 противопоказания:</a:t>
            </a:r>
          </a:p>
          <a:p>
            <a:pPr lvl="0" defTabSz="91440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10 </a:t>
            </a:r>
            <a:r>
              <a:rPr lang="ru-RU" sz="3200" b="1" dirty="0" smtClean="0">
                <a:cs typeface="Times New Roman" pitchFamily="18" charset="0"/>
              </a:rPr>
              <a:t>из п.7, прил.2 и </a:t>
            </a:r>
          </a:p>
          <a:p>
            <a:pPr lvl="0" defTabSz="91440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32 </a:t>
            </a:r>
            <a:r>
              <a:rPr lang="ru-RU" sz="3200" b="1" dirty="0" smtClean="0">
                <a:cs typeface="Times New Roman" pitchFamily="18" charset="0"/>
              </a:rPr>
              <a:t>–общих из п.48, прил.3, приказа 302н)</a:t>
            </a:r>
          </a:p>
          <a:p>
            <a:endParaRPr lang="ru-RU" dirty="0"/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7365" y="538931"/>
            <a:ext cx="7921256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u="sng" dirty="0" smtClean="0">
                <a:solidFill>
                  <a:srgbClr val="FFC000"/>
                </a:solidFill>
                <a:cs typeface="Times New Roman" pitchFamily="18" charset="0"/>
              </a:rPr>
              <a:t>14. Наличие терапевтических </a:t>
            </a:r>
            <a:r>
              <a:rPr lang="ru-RU" sz="3200" b="1" dirty="0" smtClean="0">
                <a:cs typeface="Times New Roman" pitchFamily="18" charset="0"/>
              </a:rPr>
              <a:t>медицинских противопоказаний</a:t>
            </a:r>
            <a:r>
              <a:rPr lang="ru-RU" sz="3200" dirty="0" smtClean="0">
                <a:cs typeface="Times New Roman" pitchFamily="18" charset="0"/>
              </a:rPr>
              <a:t> </a:t>
            </a:r>
          </a:p>
          <a:p>
            <a:pPr marL="342900" indent="-342900"/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>1. </a:t>
            </a:r>
            <a:r>
              <a:rPr lang="ru-RU" sz="3200" b="1" dirty="0" smtClean="0">
                <a:cs typeface="Times New Roman" pitchFamily="18" charset="0"/>
              </a:rPr>
              <a:t>Нет</a:t>
            </a:r>
          </a:p>
          <a:p>
            <a:pPr marL="342900" indent="-342900"/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>2. </a:t>
            </a:r>
            <a:r>
              <a:rPr lang="ru-RU" sz="3200" b="1" dirty="0" smtClean="0">
                <a:cs typeface="Times New Roman" pitchFamily="18" charset="0"/>
              </a:rPr>
              <a:t>Да</a:t>
            </a:r>
          </a:p>
          <a:p>
            <a:pPr marL="342900" indent="-342900"/>
            <a:endParaRPr lang="ru-RU" sz="3200" b="1" dirty="0" smtClean="0">
              <a:cs typeface="Times New Roman" pitchFamily="18" charset="0"/>
            </a:endParaRPr>
          </a:p>
          <a:p>
            <a:pPr marL="342900" indent="-342900"/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15. </a:t>
            </a:r>
            <a:r>
              <a:rPr lang="ru-RU" sz="3200" b="1" u="sng" dirty="0" smtClean="0">
                <a:solidFill>
                  <a:srgbClr val="FFC000"/>
                </a:solidFill>
                <a:cs typeface="Times New Roman" pitchFamily="18" charset="0"/>
              </a:rPr>
              <a:t>Наличие Заключения обязательного</a:t>
            </a:r>
          </a:p>
          <a:p>
            <a:pPr marL="342900" indent="-342900"/>
            <a:r>
              <a:rPr lang="ru-RU" sz="3200" b="1" u="sng" dirty="0" smtClean="0">
                <a:solidFill>
                  <a:srgbClr val="FFC000"/>
                </a:solidFill>
                <a:cs typeface="Times New Roman" pitchFamily="18" charset="0"/>
              </a:rPr>
              <a:t>психиатрического освидетельствования</a:t>
            </a:r>
          </a:p>
          <a:p>
            <a:pPr marL="342900" indent="-342900"/>
            <a:r>
              <a:rPr lang="ru-RU" sz="3200" b="1" u="sng" dirty="0" smtClean="0">
                <a:solidFill>
                  <a:srgbClr val="FFC000"/>
                </a:solidFill>
                <a:cs typeface="Times New Roman" pitchFamily="18" charset="0"/>
              </a:rPr>
              <a:t>(ОПО)</a:t>
            </a:r>
          </a:p>
          <a:p>
            <a:pPr marL="342900" indent="-342900"/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>1. </a:t>
            </a:r>
            <a:r>
              <a:rPr lang="ru-RU" sz="3200" b="1" dirty="0" smtClean="0">
                <a:cs typeface="Times New Roman" pitchFamily="18" charset="0"/>
              </a:rPr>
              <a:t>Не требуется</a:t>
            </a:r>
          </a:p>
          <a:p>
            <a:pPr marL="342900" indent="-342900"/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>2. </a:t>
            </a:r>
            <a:r>
              <a:rPr lang="ru-RU" sz="3200" b="1" dirty="0" smtClean="0">
                <a:cs typeface="Times New Roman" pitchFamily="18" charset="0"/>
              </a:rPr>
              <a:t>Должно быть</a:t>
            </a:r>
            <a:r>
              <a:rPr lang="ru-RU" sz="3200" dirty="0" smtClean="0">
                <a:cs typeface="Times New Roman" pitchFamily="18" charset="0"/>
              </a:rPr>
              <a:t> </a:t>
            </a:r>
          </a:p>
          <a:p>
            <a:pPr marL="342900" indent="-342900">
              <a:buAutoNum type="arabicPeriod"/>
            </a:pPr>
            <a:endParaRPr lang="ru-RU" dirty="0"/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9489" y="545374"/>
            <a:ext cx="8293395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медицинское заключение </a:t>
            </a:r>
            <a:r>
              <a:rPr lang="ru-RU" sz="3200" b="1" dirty="0" smtClean="0">
                <a:cs typeface="Times New Roman" pitchFamily="18" charset="0"/>
              </a:rPr>
              <a:t>об </a:t>
            </a:r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отсутствии в организме человека наркотических средств, психотропных веществ и их метаболитов</a:t>
            </a:r>
            <a:r>
              <a:rPr lang="ru-RU" sz="3200" b="1" dirty="0" smtClean="0">
                <a:cs typeface="Times New Roman" pitchFamily="18" charset="0"/>
              </a:rPr>
              <a:t>, полученное после прохождения химико-токсикологических исследований наличия в организме человека наркотических средств, психотропных веществ и их метаболитов.</a:t>
            </a:r>
            <a:endParaRPr lang="ru-RU" sz="3200" b="1" dirty="0"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0206" y="546826"/>
            <a:ext cx="7953154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u="sng" dirty="0" smtClean="0">
                <a:solidFill>
                  <a:srgbClr val="FFC000"/>
                </a:solidFill>
                <a:cs typeface="Times New Roman" pitchFamily="18" charset="0"/>
              </a:rPr>
              <a:t>16. </a:t>
            </a:r>
            <a:r>
              <a:rPr lang="ru-RU" sz="3200" b="1" u="sng" dirty="0" smtClean="0">
                <a:solidFill>
                  <a:srgbClr val="FFC000"/>
                </a:solidFill>
                <a:cs typeface="Times New Roman" pitchFamily="18" charset="0"/>
              </a:rPr>
              <a:t>Медицинские организации, проводящее освидетельствование психиатром и психиатром - наркологом</a:t>
            </a:r>
            <a:r>
              <a:rPr lang="ru-RU" sz="3200" u="sng" dirty="0" smtClean="0">
                <a:solidFill>
                  <a:srgbClr val="FFC000"/>
                </a:solidFill>
                <a:cs typeface="Times New Roman" pitchFamily="18" charset="0"/>
              </a:rPr>
              <a:t> </a:t>
            </a:r>
          </a:p>
          <a:p>
            <a:pPr marL="342900" lvl="0" indent="-342900"/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>1. </a:t>
            </a:r>
            <a:r>
              <a:rPr lang="ru-RU" sz="3200" b="1" dirty="0" smtClean="0">
                <a:cs typeface="Times New Roman" pitchFamily="18" charset="0"/>
              </a:rPr>
              <a:t>Медицинские организации государственной или муниципальной системы здравоохранения по месту жительства (пребывания) гражданина РФ (ПНД и наркодиспансер)</a:t>
            </a:r>
            <a:r>
              <a:rPr lang="ru-RU" sz="3200" dirty="0" smtClean="0">
                <a:cs typeface="Times New Roman" pitchFamily="18" charset="0"/>
              </a:rPr>
              <a:t> </a:t>
            </a:r>
          </a:p>
          <a:p>
            <a:pPr marL="342900" indent="-342900"/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>2. </a:t>
            </a:r>
            <a:r>
              <a:rPr lang="ru-RU" sz="3200" b="1" dirty="0" smtClean="0">
                <a:cs typeface="Times New Roman" pitchFamily="18" charset="0"/>
              </a:rPr>
              <a:t>Любая медицинская организация, где работают психиатр и психиатр -нарколог </a:t>
            </a:r>
          </a:p>
          <a:p>
            <a:pPr marL="342900" lvl="0" indent="-342900">
              <a:buAutoNum type="arabicPeriod"/>
            </a:pPr>
            <a:endParaRPr lang="ru-RU" sz="1600" dirty="0" smtClean="0">
              <a:solidFill>
                <a:srgbClr val="008000"/>
              </a:solidFill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8465" y="4941455"/>
            <a:ext cx="80701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FF99FF"/>
                </a:solidFill>
                <a:cs typeface="Times New Roman" pitchFamily="18" charset="0"/>
              </a:rPr>
              <a:t>Спасибо за внимание!</a:t>
            </a:r>
            <a:endParaRPr lang="ru-RU" sz="5400" b="1" dirty="0">
              <a:solidFill>
                <a:srgbClr val="FF99FF"/>
              </a:solidFill>
              <a:cs typeface="Times New Roman" pitchFamily="18" charset="0"/>
            </a:endParaRPr>
          </a:p>
        </p:txBody>
      </p:sp>
      <p:pic>
        <p:nvPicPr>
          <p:cNvPr id="4" name="Рисунок 3" descr="0a1282a7db855aa3d5478ce4576643eb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0726" y="292865"/>
            <a:ext cx="6953372" cy="445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Изображение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9382" y="535708"/>
            <a:ext cx="816494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C0000"/>
                </a:solidFill>
              </a:rPr>
              <a:t>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Лицензия на приобретение оружия </a:t>
            </a:r>
          </a:p>
          <a:p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не выдается </a:t>
            </a:r>
            <a:r>
              <a:rPr lang="ru-RU" sz="3200" b="1" dirty="0" smtClean="0">
                <a:cs typeface="Times New Roman" pitchFamily="18" charset="0"/>
              </a:rPr>
              <a:t>гражданам РФ:</a:t>
            </a:r>
          </a:p>
          <a:p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не представившим медицинского заключения </a:t>
            </a:r>
            <a:r>
              <a:rPr lang="ru-RU" sz="3200" b="1" dirty="0" smtClean="0">
                <a:cs typeface="Times New Roman" pitchFamily="18" charset="0"/>
              </a:rPr>
              <a:t>об отсутствии медицинских противопоказаний к владению оружием и  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медицинского заключения </a:t>
            </a:r>
            <a:r>
              <a:rPr lang="ru-RU" sz="3200" b="1" dirty="0" smtClean="0">
                <a:cs typeface="Times New Roman" pitchFamily="18" charset="0"/>
              </a:rPr>
              <a:t>об отсутствии в организме человека наркотических средств, психотропных веществ и их метаболитов.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2591" y="553429"/>
            <a:ext cx="801694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 Срок действия медицинского заключения </a:t>
            </a:r>
            <a:r>
              <a:rPr lang="ru-RU" sz="3200" b="1" dirty="0" smtClean="0">
                <a:cs typeface="Times New Roman" pitchFamily="18" charset="0"/>
              </a:rPr>
              <a:t>для получения лицензии на приобретение оружия составляет</a:t>
            </a:r>
          </a:p>
          <a:p>
            <a:r>
              <a:rPr lang="ru-RU" sz="3600" b="1" dirty="0" smtClean="0"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один год </a:t>
            </a:r>
            <a:r>
              <a:rPr lang="ru-RU" sz="3200" b="1" dirty="0" smtClean="0">
                <a:cs typeface="Times New Roman" pitchFamily="18" charset="0"/>
              </a:rPr>
              <a:t>со дня его выдачи.</a:t>
            </a:r>
            <a:r>
              <a:rPr lang="ru-RU" sz="3200" dirty="0" smtClean="0">
                <a:cs typeface="Times New Roman" pitchFamily="18" charset="0"/>
              </a:rPr>
              <a:t> </a:t>
            </a:r>
            <a:endParaRPr lang="ru-RU" sz="3200" dirty="0"/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0143" y="544629"/>
            <a:ext cx="8599055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Перечень заболеваний</a:t>
            </a:r>
            <a:r>
              <a:rPr lang="ru-RU" sz="3200" b="1" dirty="0" smtClean="0">
                <a:cs typeface="Times New Roman" pitchFamily="18" charset="0"/>
              </a:rPr>
              <a:t>, при наличии которых противопоказано владение оружием, определяется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Правительством РФ</a:t>
            </a:r>
            <a:r>
              <a:rPr lang="ru-RU" sz="3200" b="1" dirty="0" smtClean="0">
                <a:cs typeface="Times New Roman" pitchFamily="18" charset="0"/>
              </a:rPr>
              <a:t>.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FF99FF"/>
                </a:solidFill>
                <a:cs typeface="Times New Roman" pitchFamily="18" charset="0"/>
              </a:rPr>
              <a:t>Порядок проведения </a:t>
            </a:r>
            <a:r>
              <a:rPr lang="ru-RU" sz="3200" b="1" dirty="0" smtClean="0">
                <a:cs typeface="Times New Roman" pitchFamily="18" charset="0"/>
              </a:rPr>
              <a:t>медицинского освидетельствования на наличие медицинских противопоказаний к владению оружием и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форма</a:t>
            </a:r>
            <a:r>
              <a:rPr lang="ru-RU" sz="3200" b="1" dirty="0" smtClean="0">
                <a:cs typeface="Times New Roman" pitchFamily="18" charset="0"/>
              </a:rPr>
              <a:t> медицинского заключения об отсутствии (наличии) медицинских противопоказаний к владению оружием устанавливаются </a:t>
            </a:r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>федеральным органом исполнительной власти.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360" y="5871361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ебеса">
  <a:themeElements>
    <a:clrScheme name="Небеса">
      <a:dk1>
        <a:sysClr val="windowText" lastClr="000000"/>
      </a:dk1>
      <a:lt1>
        <a:sysClr val="window" lastClr="FFFFFF"/>
      </a:lt1>
      <a:dk2>
        <a:srgbClr val="104C7E"/>
      </a:dk2>
      <a:lt2>
        <a:srgbClr val="EBEBEB"/>
      </a:lt2>
      <a:accent1>
        <a:srgbClr val="94CE67"/>
      </a:accent1>
      <a:accent2>
        <a:srgbClr val="49D1CD"/>
      </a:accent2>
      <a:accent3>
        <a:srgbClr val="61A5D6"/>
      </a:accent3>
      <a:accent4>
        <a:srgbClr val="9D8CD3"/>
      </a:accent4>
      <a:accent5>
        <a:srgbClr val="E45C8A"/>
      </a:accent5>
      <a:accent6>
        <a:srgbClr val="F98C61"/>
      </a:accent6>
      <a:hlink>
        <a:srgbClr val="AAF172"/>
      </a:hlink>
      <a:folHlink>
        <a:srgbClr val="E7F19A"/>
      </a:folHlink>
    </a:clrScheme>
    <a:fontScheme name="Небеса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ебеса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elestial" id="{C4BB2A3D-0E93-4C5F-B0D2-9D3FCE089CC5}" vid="{E44E6A2F-09CD-4BE0-B42D-107FF03CEED6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449</TotalTime>
  <Words>2044</Words>
  <Application>Microsoft Office PowerPoint</Application>
  <PresentationFormat>Экран (4:3)</PresentationFormat>
  <Paragraphs>293</Paragraphs>
  <Slides>61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61</vt:i4>
      </vt:variant>
    </vt:vector>
  </HeadingPairs>
  <TitlesOfParts>
    <vt:vector size="62" baseType="lpstr">
      <vt:lpstr>Небеса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Microsoft Office</dc:creator>
  <cp:lastModifiedBy>Евгений</cp:lastModifiedBy>
  <cp:revision>113</cp:revision>
  <dcterms:created xsi:type="dcterms:W3CDTF">2016-01-11T13:20:32Z</dcterms:created>
  <dcterms:modified xsi:type="dcterms:W3CDTF">2016-04-18T19:37:19Z</dcterms:modified>
</cp:coreProperties>
</file>